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08" r:id="rId2"/>
    <p:sldId id="257" r:id="rId3"/>
    <p:sldId id="261" r:id="rId4"/>
    <p:sldId id="263" r:id="rId5"/>
    <p:sldId id="264" r:id="rId6"/>
    <p:sldId id="303" r:id="rId7"/>
    <p:sldId id="265" r:id="rId8"/>
    <p:sldId id="266" r:id="rId9"/>
    <p:sldId id="267" r:id="rId10"/>
    <p:sldId id="290" r:id="rId11"/>
    <p:sldId id="277" r:id="rId12"/>
    <p:sldId id="278" r:id="rId13"/>
    <p:sldId id="268" r:id="rId14"/>
    <p:sldId id="274" r:id="rId15"/>
    <p:sldId id="275" r:id="rId16"/>
    <p:sldId id="307" r:id="rId17"/>
    <p:sldId id="317" r:id="rId18"/>
    <p:sldId id="316" r:id="rId19"/>
    <p:sldId id="292" r:id="rId20"/>
    <p:sldId id="293" r:id="rId21"/>
    <p:sldId id="294" r:id="rId22"/>
    <p:sldId id="311" r:id="rId23"/>
    <p:sldId id="291" r:id="rId24"/>
    <p:sldId id="295" r:id="rId25"/>
    <p:sldId id="296" r:id="rId26"/>
    <p:sldId id="297" r:id="rId27"/>
    <p:sldId id="298" r:id="rId28"/>
    <p:sldId id="299" r:id="rId29"/>
    <p:sldId id="300" r:id="rId30"/>
    <p:sldId id="305" r:id="rId31"/>
    <p:sldId id="310" r:id="rId32"/>
    <p:sldId id="301" r:id="rId33"/>
    <p:sldId id="284" r:id="rId34"/>
    <p:sldId id="312" r:id="rId35"/>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38" autoAdjust="0"/>
  </p:normalViewPr>
  <p:slideViewPr>
    <p:cSldViewPr>
      <p:cViewPr varScale="1">
        <p:scale>
          <a:sx n="114" d="100"/>
          <a:sy n="114" d="100"/>
        </p:scale>
        <p:origin x="150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effectLst>
              <a:outerShdw blurRad="50800" dist="38100" dir="13500000" algn="br" rotWithShape="0">
                <a:prstClr val="black">
                  <a:alpha val="40000"/>
                </a:prstClr>
              </a:outerShdw>
            </a:effectLst>
          </c:spPr>
          <c:dPt>
            <c:idx val="0"/>
            <c:bubble3D val="0"/>
            <c:spPr>
              <a:solidFill>
                <a:schemeClr val="accent1"/>
              </a:solidFill>
              <a:ln w="19050">
                <a:solidFill>
                  <a:schemeClr val="lt1"/>
                </a:solid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1-FF34-4BBF-BC28-6B9B3FECA2E6}"/>
              </c:ext>
            </c:extLst>
          </c:dPt>
          <c:dPt>
            <c:idx val="1"/>
            <c:bubble3D val="0"/>
            <c:spPr>
              <a:solidFill>
                <a:schemeClr val="accent2"/>
              </a:solidFill>
              <a:ln w="19050">
                <a:solidFill>
                  <a:schemeClr val="lt1"/>
                </a:solid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3-FF34-4BBF-BC28-6B9B3FECA2E6}"/>
              </c:ext>
            </c:extLst>
          </c:dPt>
          <c:dPt>
            <c:idx val="2"/>
            <c:bubble3D val="0"/>
            <c:spPr>
              <a:solidFill>
                <a:schemeClr val="accent3"/>
              </a:solidFill>
              <a:ln w="19050">
                <a:solidFill>
                  <a:schemeClr val="lt1"/>
                </a:solid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5-FF34-4BBF-BC28-6B9B3FECA2E6}"/>
              </c:ext>
            </c:extLst>
          </c:dPt>
          <c:dPt>
            <c:idx val="3"/>
            <c:bubble3D val="0"/>
            <c:spPr>
              <a:solidFill>
                <a:schemeClr val="accent4"/>
              </a:solidFill>
              <a:ln w="19050">
                <a:solidFill>
                  <a:schemeClr val="lt1"/>
                </a:solidFill>
              </a:ln>
              <a:effectLst>
                <a:outerShdw blurRad="50800" dist="38100" dir="13500000" algn="br" rotWithShape="0">
                  <a:prstClr val="black">
                    <a:alpha val="40000"/>
                  </a:prstClr>
                </a:outerShdw>
              </a:effectLst>
            </c:spPr>
            <c:extLst>
              <c:ext xmlns:c16="http://schemas.microsoft.com/office/drawing/2014/chart" uri="{C3380CC4-5D6E-409C-BE32-E72D297353CC}">
                <c16:uniqueId val="{00000007-FF34-4BBF-BC28-6B9B3FECA2E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Sheet2!$A$2:$D$2</c:f>
              <c:strCache>
                <c:ptCount val="4"/>
                <c:pt idx="0">
                  <c:v>Leith Wheeler</c:v>
                </c:pt>
                <c:pt idx="1">
                  <c:v>ACM</c:v>
                </c:pt>
                <c:pt idx="2">
                  <c:v>Concert</c:v>
                </c:pt>
                <c:pt idx="3">
                  <c:v>IFM</c:v>
                </c:pt>
              </c:strCache>
            </c:strRef>
          </c:cat>
          <c:val>
            <c:numRef>
              <c:f>Sheet2!$A$1:$D$1</c:f>
              <c:numCache>
                <c:formatCode>General</c:formatCode>
                <c:ptCount val="4"/>
                <c:pt idx="0">
                  <c:v>72.8</c:v>
                </c:pt>
                <c:pt idx="1">
                  <c:v>9.9</c:v>
                </c:pt>
                <c:pt idx="2">
                  <c:v>8.1</c:v>
                </c:pt>
                <c:pt idx="3">
                  <c:v>9.1999999999999993</c:v>
                </c:pt>
              </c:numCache>
            </c:numRef>
          </c:val>
          <c:extLst>
            <c:ext xmlns:c16="http://schemas.microsoft.com/office/drawing/2014/chart" uri="{C3380CC4-5D6E-409C-BE32-E72D297353CC}">
              <c16:uniqueId val="{00000008-FF34-4BBF-BC28-6B9B3FECA2E6}"/>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6.3660471544196226E-2"/>
          <c:y val="0.69682990160989233"/>
          <c:w val="0.78654211319347955"/>
          <c:h val="0.30034776902887145"/>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tx1">
          <a:lumMod val="15000"/>
          <a:lumOff val="85000"/>
        </a:schemeClr>
      </a:solidFill>
      <a:round/>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PFAD</a:t>
            </a:r>
            <a:r>
              <a:rPr lang="en-CA" baseline="0"/>
              <a:t> </a:t>
            </a:r>
            <a:endParaRPr lang="en-C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trendline>
            <c:spPr>
              <a:ln w="28575" cap="rnd" cmpd="sng">
                <a:solidFill>
                  <a:srgbClr val="00B050"/>
                </a:solidFill>
                <a:prstDash val="sysDot"/>
              </a:ln>
              <a:effectLst/>
            </c:spPr>
            <c:trendlineType val="linear"/>
            <c:dispRSqr val="0"/>
            <c:dispEq val="0"/>
          </c:trendline>
          <c:val>
            <c:numRef>
              <c:f>Sheet1!$C$3:$C$30</c:f>
              <c:numCache>
                <c:formatCode>"$"#,##0.00</c:formatCode>
                <c:ptCount val="28"/>
                <c:pt idx="0">
                  <c:v>1000</c:v>
                </c:pt>
                <c:pt idx="1">
                  <c:v>1100</c:v>
                </c:pt>
                <c:pt idx="2">
                  <c:v>1226.5</c:v>
                </c:pt>
                <c:pt idx="3">
                  <c:v>1190.9314999999999</c:v>
                </c:pt>
                <c:pt idx="4">
                  <c:v>1423.1631424999998</c:v>
                </c:pt>
                <c:pt idx="5">
                  <c:v>1544.1320096124998</c:v>
                </c:pt>
                <c:pt idx="6">
                  <c:v>1930.1650120156248</c:v>
                </c:pt>
                <c:pt idx="7">
                  <c:v>1930.1650120156248</c:v>
                </c:pt>
                <c:pt idx="8">
                  <c:v>2184.9467936016872</c:v>
                </c:pt>
                <c:pt idx="9">
                  <c:v>2529.0759135939529</c:v>
                </c:pt>
                <c:pt idx="10">
                  <c:v>2959.018818904925</c:v>
                </c:pt>
                <c:pt idx="11">
                  <c:v>3151.355042133745</c:v>
                </c:pt>
                <c:pt idx="12">
                  <c:v>3261.6524686084263</c:v>
                </c:pt>
                <c:pt idx="13">
                  <c:v>3595.9718466407899</c:v>
                </c:pt>
                <c:pt idx="14">
                  <c:v>3757.7905797396252</c:v>
                </c:pt>
                <c:pt idx="15">
                  <c:v>3832.9463913344175</c:v>
                </c:pt>
                <c:pt idx="16">
                  <c:v>4359.9765201429</c:v>
                </c:pt>
                <c:pt idx="17">
                  <c:v>4915.8735264611196</c:v>
                </c:pt>
                <c:pt idx="18">
                  <c:v>5419.7505629233847</c:v>
                </c:pt>
                <c:pt idx="19">
                  <c:v>6192.0650181399669</c:v>
                </c:pt>
                <c:pt idx="20">
                  <c:v>6223.0253432306672</c:v>
                </c:pt>
                <c:pt idx="21">
                  <c:v>5227.3412883137607</c:v>
                </c:pt>
                <c:pt idx="22">
                  <c:v>6063.7158944439625</c:v>
                </c:pt>
                <c:pt idx="23">
                  <c:v>6715.5653530966883</c:v>
                </c:pt>
                <c:pt idx="24">
                  <c:v>6765.9320932449136</c:v>
                </c:pt>
                <c:pt idx="25">
                  <c:v>7405.3126760565583</c:v>
                </c:pt>
                <c:pt idx="26">
                  <c:v>8641.9998929580033</c:v>
                </c:pt>
                <c:pt idx="27">
                  <c:v>9471.6318826819715</c:v>
                </c:pt>
              </c:numCache>
            </c:numRef>
          </c:val>
          <c:smooth val="0"/>
          <c:extLst>
            <c:ext xmlns:c16="http://schemas.microsoft.com/office/drawing/2014/chart" uri="{C3380CC4-5D6E-409C-BE32-E72D297353CC}">
              <c16:uniqueId val="{00000000-E806-44FF-A5D7-F9D569FF1031}"/>
            </c:ext>
          </c:extLst>
        </c:ser>
        <c:dLbls>
          <c:showLegendKey val="0"/>
          <c:showVal val="0"/>
          <c:showCatName val="0"/>
          <c:showSerName val="0"/>
          <c:showPercent val="0"/>
          <c:showBubbleSize val="0"/>
        </c:dLbls>
        <c:smooth val="0"/>
        <c:axId val="224472296"/>
        <c:axId val="224466808"/>
      </c:lineChart>
      <c:catAx>
        <c:axId val="22447229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4466808"/>
        <c:crosses val="autoZero"/>
        <c:auto val="1"/>
        <c:lblAlgn val="ctr"/>
        <c:lblOffset val="100"/>
        <c:noMultiLvlLbl val="0"/>
      </c:catAx>
      <c:valAx>
        <c:axId val="22446680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4472296"/>
        <c:crosses val="autoZero"/>
        <c:crossBetween val="between"/>
      </c:valAx>
      <c:spPr>
        <a:noFill/>
        <a:ln>
          <a:noFill/>
        </a:ln>
        <a:effectLst/>
      </c:spPr>
    </c:plotArea>
    <c:plotVisOnly val="1"/>
    <c:dispBlanksAs val="gap"/>
    <c:showDLblsOverMax val="0"/>
  </c:chart>
  <c:spPr>
    <a:solidFill>
      <a:schemeClr val="bg1"/>
    </a:solidFill>
    <a:ln w="28575" cap="flat" cmpd="sng" algn="ctr">
      <a:solidFill>
        <a:srgbClr val="00B050">
          <a:alpha val="60000"/>
        </a:srgb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0.13265</cdr:x>
      <cdr:y>0.25885</cdr:y>
    </cdr:from>
    <cdr:to>
      <cdr:x>0.95745</cdr:x>
      <cdr:y>0.8689</cdr:y>
    </cdr:to>
    <cdr:cxnSp macro="">
      <cdr:nvCxnSpPr>
        <cdr:cNvPr id="3" name="Straight Connector 2">
          <a:extLst xmlns:a="http://schemas.openxmlformats.org/drawingml/2006/main">
            <a:ext uri="{FF2B5EF4-FFF2-40B4-BE49-F238E27FC236}">
              <a16:creationId xmlns:a16="http://schemas.microsoft.com/office/drawing/2014/main" id="{4A8338F8-DDA5-4795-9CA8-E2F701D59122}"/>
            </a:ext>
          </a:extLst>
        </cdr:cNvPr>
        <cdr:cNvCxnSpPr/>
      </cdr:nvCxnSpPr>
      <cdr:spPr>
        <a:xfrm xmlns:a="http://schemas.openxmlformats.org/drawingml/2006/main" flipV="1">
          <a:off x="990600" y="1053188"/>
          <a:ext cx="6159230" cy="248217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0.16327</cdr:x>
      <cdr:y>0.30706</cdr:y>
    </cdr:from>
    <cdr:to>
      <cdr:x>0.96939</cdr:x>
      <cdr:y>0.90636</cdr:y>
    </cdr:to>
    <cdr:cxnSp macro="">
      <cdr:nvCxnSpPr>
        <cdr:cNvPr id="8" name="Straight Connector 7">
          <a:extLst xmlns:a="http://schemas.openxmlformats.org/drawingml/2006/main">
            <a:ext uri="{FF2B5EF4-FFF2-40B4-BE49-F238E27FC236}">
              <a16:creationId xmlns:a16="http://schemas.microsoft.com/office/drawing/2014/main" id="{C6020036-DB76-40E9-8FD1-BE3F7C35A705}"/>
            </a:ext>
          </a:extLst>
        </cdr:cNvPr>
        <cdr:cNvCxnSpPr/>
      </cdr:nvCxnSpPr>
      <cdr:spPr>
        <a:xfrm xmlns:a="http://schemas.openxmlformats.org/drawingml/2006/main" flipV="1">
          <a:off x="1219200" y="1249362"/>
          <a:ext cx="6019800" cy="2438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1"/>
            <a:ext cx="3077739" cy="469745"/>
          </a:xfrm>
          <a:prstGeom prst="rect">
            <a:avLst/>
          </a:prstGeom>
          <a:noFill/>
          <a:ln w="9525">
            <a:noFill/>
            <a:miter lim="800000"/>
            <a:headEnd/>
            <a:tailEnd/>
          </a:ln>
          <a:effectLst/>
        </p:spPr>
        <p:txBody>
          <a:bodyPr vert="horz" wrap="square" lIns="93331" tIns="46665" rIns="93331" bIns="46665"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4819" name="Rectangle 3"/>
          <p:cNvSpPr>
            <a:spLocks noGrp="1" noChangeArrowheads="1"/>
          </p:cNvSpPr>
          <p:nvPr>
            <p:ph type="dt" sz="quarter" idx="1"/>
          </p:nvPr>
        </p:nvSpPr>
        <p:spPr bwMode="auto">
          <a:xfrm>
            <a:off x="4023093" y="1"/>
            <a:ext cx="3077739" cy="469745"/>
          </a:xfrm>
          <a:prstGeom prst="rect">
            <a:avLst/>
          </a:prstGeom>
          <a:noFill/>
          <a:ln w="9525">
            <a:noFill/>
            <a:miter lim="800000"/>
            <a:headEnd/>
            <a:tailEnd/>
          </a:ln>
          <a:effectLst/>
        </p:spPr>
        <p:txBody>
          <a:bodyPr vert="horz" wrap="square" lIns="93331" tIns="46665" rIns="93331" bIns="46665" numCol="1" anchor="t" anchorCtr="0" compatLnSpc="1">
            <a:prstTxWarp prst="textNoShape">
              <a:avLst/>
            </a:prstTxWarp>
          </a:bodyPr>
          <a:lstStyle>
            <a:lvl1pPr algn="r">
              <a:defRPr sz="1200">
                <a:latin typeface="Calibri" pitchFamily="34" charset="0"/>
              </a:defRPr>
            </a:lvl1pPr>
          </a:lstStyle>
          <a:p>
            <a:pPr>
              <a:defRPr/>
            </a:pPr>
            <a:fld id="{20AE6281-0641-48D6-88EB-4360E58C1030}" type="datetimeFigureOut">
              <a:rPr lang="en-US"/>
              <a:pPr>
                <a:defRPr/>
              </a:pPr>
              <a:t>5/6/2024</a:t>
            </a:fld>
            <a:endParaRPr lang="en-US"/>
          </a:p>
        </p:txBody>
      </p:sp>
      <p:sp>
        <p:nvSpPr>
          <p:cNvPr id="34820" name="Rectangle 4"/>
          <p:cNvSpPr>
            <a:spLocks noGrp="1" noChangeArrowheads="1"/>
          </p:cNvSpPr>
          <p:nvPr>
            <p:ph type="ftr" sz="quarter" idx="2"/>
          </p:nvPr>
        </p:nvSpPr>
        <p:spPr bwMode="auto">
          <a:xfrm>
            <a:off x="0" y="8917127"/>
            <a:ext cx="3077739" cy="469745"/>
          </a:xfrm>
          <a:prstGeom prst="rect">
            <a:avLst/>
          </a:prstGeom>
          <a:noFill/>
          <a:ln w="9525">
            <a:noFill/>
            <a:miter lim="800000"/>
            <a:headEnd/>
            <a:tailEnd/>
          </a:ln>
          <a:effectLst/>
        </p:spPr>
        <p:txBody>
          <a:bodyPr vert="horz" wrap="square" lIns="93331" tIns="46665" rIns="93331" bIns="46665" numCol="1" anchor="b" anchorCtr="0" compatLnSpc="1">
            <a:prstTxWarp prst="textNoShape">
              <a:avLst/>
            </a:prstTxWarp>
          </a:bodyPr>
          <a:lstStyle>
            <a:lvl1pPr>
              <a:defRPr sz="1200">
                <a:latin typeface="Calibri" pitchFamily="34" charset="0"/>
              </a:defRPr>
            </a:lvl1pPr>
          </a:lstStyle>
          <a:p>
            <a:pPr>
              <a:defRPr/>
            </a:pPr>
            <a:r>
              <a:rPr lang="en-US"/>
              <a:t>IAMAW DL250 Pension Options</a:t>
            </a:r>
          </a:p>
        </p:txBody>
      </p:sp>
      <p:sp>
        <p:nvSpPr>
          <p:cNvPr id="34821" name="Rectangle 5"/>
          <p:cNvSpPr>
            <a:spLocks noGrp="1" noChangeArrowheads="1"/>
          </p:cNvSpPr>
          <p:nvPr>
            <p:ph type="sldNum" sz="quarter" idx="3"/>
          </p:nvPr>
        </p:nvSpPr>
        <p:spPr bwMode="auto">
          <a:xfrm>
            <a:off x="4023093" y="8917127"/>
            <a:ext cx="3077739" cy="469745"/>
          </a:xfrm>
          <a:prstGeom prst="rect">
            <a:avLst/>
          </a:prstGeom>
          <a:noFill/>
          <a:ln w="9525">
            <a:noFill/>
            <a:miter lim="800000"/>
            <a:headEnd/>
            <a:tailEnd/>
          </a:ln>
          <a:effectLst/>
        </p:spPr>
        <p:txBody>
          <a:bodyPr vert="horz" wrap="square" lIns="93331" tIns="46665" rIns="93331" bIns="46665" numCol="1" anchor="b" anchorCtr="0" compatLnSpc="1">
            <a:prstTxWarp prst="textNoShape">
              <a:avLst/>
            </a:prstTxWarp>
          </a:bodyPr>
          <a:lstStyle>
            <a:lvl1pPr algn="r">
              <a:defRPr sz="1200">
                <a:latin typeface="Calibri" pitchFamily="34" charset="0"/>
              </a:defRPr>
            </a:lvl1pPr>
          </a:lstStyle>
          <a:p>
            <a:pPr>
              <a:defRPr/>
            </a:pPr>
            <a:fld id="{BD1D13FE-ECFA-4B70-A284-84A748BA9992}" type="slidenum">
              <a:rPr lang="en-US"/>
              <a:pPr>
                <a:defRPr/>
              </a:pPr>
              <a:t>‹#›</a:t>
            </a:fld>
            <a:endParaRPr lang="en-US"/>
          </a:p>
        </p:txBody>
      </p:sp>
    </p:spTree>
    <p:extLst>
      <p:ext uri="{BB962C8B-B14F-4D97-AF65-F5344CB8AC3E}">
        <p14:creationId xmlns:p14="http://schemas.microsoft.com/office/powerpoint/2010/main" val="25047529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745"/>
          </a:xfrm>
          <a:prstGeom prst="rect">
            <a:avLst/>
          </a:prstGeom>
        </p:spPr>
        <p:txBody>
          <a:bodyPr vert="horz" lIns="93331" tIns="46665" rIns="93331" bIns="46665" rtlCol="0"/>
          <a:lstStyle>
            <a:lvl1pPr algn="l">
              <a:defRPr sz="1200"/>
            </a:lvl1pPr>
          </a:lstStyle>
          <a:p>
            <a:pPr>
              <a:defRPr/>
            </a:pPr>
            <a:endParaRPr lang="en-CA"/>
          </a:p>
        </p:txBody>
      </p:sp>
      <p:sp>
        <p:nvSpPr>
          <p:cNvPr id="3" name="Date Placeholder 2"/>
          <p:cNvSpPr>
            <a:spLocks noGrp="1"/>
          </p:cNvSpPr>
          <p:nvPr>
            <p:ph type="dt" idx="1"/>
          </p:nvPr>
        </p:nvSpPr>
        <p:spPr>
          <a:xfrm>
            <a:off x="4023093" y="1"/>
            <a:ext cx="3077739" cy="469745"/>
          </a:xfrm>
          <a:prstGeom prst="rect">
            <a:avLst/>
          </a:prstGeom>
        </p:spPr>
        <p:txBody>
          <a:bodyPr vert="horz" lIns="93331" tIns="46665" rIns="93331" bIns="46665" rtlCol="0"/>
          <a:lstStyle>
            <a:lvl1pPr algn="r">
              <a:defRPr sz="1200"/>
            </a:lvl1pPr>
          </a:lstStyle>
          <a:p>
            <a:pPr>
              <a:defRPr/>
            </a:pPr>
            <a:fld id="{23809488-680F-4CDC-9555-E167C2C515BE}" type="datetimeFigureOut">
              <a:rPr lang="en-CA"/>
              <a:pPr>
                <a:defRPr/>
              </a:pPr>
              <a:t>2024-05-06</a:t>
            </a:fld>
            <a:endParaRPr lang="en-CA"/>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331" tIns="46665" rIns="93331" bIns="46665" rtlCol="0" anchor="ctr"/>
          <a:lstStyle/>
          <a:p>
            <a:pPr lvl="0"/>
            <a:endParaRPr lang="en-CA" noProof="0"/>
          </a:p>
        </p:txBody>
      </p:sp>
      <p:sp>
        <p:nvSpPr>
          <p:cNvPr id="5" name="Notes Placeholder 4"/>
          <p:cNvSpPr>
            <a:spLocks noGrp="1"/>
          </p:cNvSpPr>
          <p:nvPr>
            <p:ph type="body" sz="quarter" idx="3"/>
          </p:nvPr>
        </p:nvSpPr>
        <p:spPr>
          <a:xfrm>
            <a:off x="710248" y="4460167"/>
            <a:ext cx="5681980" cy="4224494"/>
          </a:xfrm>
          <a:prstGeom prst="rect">
            <a:avLst/>
          </a:prstGeom>
        </p:spPr>
        <p:txBody>
          <a:bodyPr vert="horz" lIns="93331" tIns="46665" rIns="93331" bIns="4666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917127"/>
            <a:ext cx="3077739" cy="469745"/>
          </a:xfrm>
          <a:prstGeom prst="rect">
            <a:avLst/>
          </a:prstGeom>
        </p:spPr>
        <p:txBody>
          <a:bodyPr vert="horz" lIns="93331" tIns="46665" rIns="93331" bIns="46665" rtlCol="0" anchor="b"/>
          <a:lstStyle>
            <a:lvl1pPr algn="l">
              <a:defRPr sz="1200"/>
            </a:lvl1pPr>
          </a:lstStyle>
          <a:p>
            <a:pPr>
              <a:defRPr/>
            </a:pPr>
            <a:r>
              <a:rPr lang="en-CA"/>
              <a:t>IAMAW DL250 Pension Options</a:t>
            </a:r>
          </a:p>
        </p:txBody>
      </p:sp>
      <p:sp>
        <p:nvSpPr>
          <p:cNvPr id="7" name="Slide Number Placeholder 6"/>
          <p:cNvSpPr>
            <a:spLocks noGrp="1"/>
          </p:cNvSpPr>
          <p:nvPr>
            <p:ph type="sldNum" sz="quarter" idx="5"/>
          </p:nvPr>
        </p:nvSpPr>
        <p:spPr>
          <a:xfrm>
            <a:off x="4023093" y="8917127"/>
            <a:ext cx="3077739" cy="469745"/>
          </a:xfrm>
          <a:prstGeom prst="rect">
            <a:avLst/>
          </a:prstGeom>
        </p:spPr>
        <p:txBody>
          <a:bodyPr vert="horz" lIns="93331" tIns="46665" rIns="93331" bIns="46665" rtlCol="0" anchor="b"/>
          <a:lstStyle>
            <a:lvl1pPr algn="r">
              <a:defRPr sz="1200"/>
            </a:lvl1pPr>
          </a:lstStyle>
          <a:p>
            <a:pPr>
              <a:defRPr/>
            </a:pPr>
            <a:fld id="{57D1B57E-5A29-47E8-9D9F-08B197306527}" type="slidenum">
              <a:rPr lang="en-CA"/>
              <a:pPr>
                <a:defRPr/>
              </a:pPr>
              <a:t>‹#›</a:t>
            </a:fld>
            <a:endParaRPr lang="en-CA"/>
          </a:p>
        </p:txBody>
      </p:sp>
    </p:spTree>
    <p:extLst>
      <p:ext uri="{BB962C8B-B14F-4D97-AF65-F5344CB8AC3E}">
        <p14:creationId xmlns:p14="http://schemas.microsoft.com/office/powerpoint/2010/main" val="128948404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CA" dirty="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169250-FF51-4FAF-8ECB-7C137CE3CA34}" type="slidenum">
              <a:rPr lang="en-CA" smtClean="0"/>
              <a:pPr/>
              <a:t>1</a:t>
            </a:fld>
            <a:endParaRPr lang="en-CA"/>
          </a:p>
        </p:txBody>
      </p:sp>
      <p:sp>
        <p:nvSpPr>
          <p:cNvPr id="3379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CA"/>
              <a:t>IAMAW DL250 Pension Options</a:t>
            </a:r>
          </a:p>
        </p:txBody>
      </p:sp>
    </p:spTree>
    <p:extLst>
      <p:ext uri="{BB962C8B-B14F-4D97-AF65-F5344CB8AC3E}">
        <p14:creationId xmlns:p14="http://schemas.microsoft.com/office/powerpoint/2010/main" val="179547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372344-5FBB-43DF-9627-80FF8701E4D4}" type="slidenum">
              <a:rPr lang="en-CA" smtClean="0"/>
              <a:pPr/>
              <a:t>2</a:t>
            </a:fld>
            <a:endParaRPr lang="en-CA"/>
          </a:p>
        </p:txBody>
      </p:sp>
      <p:sp>
        <p:nvSpPr>
          <p:cNvPr id="3482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CA"/>
              <a:t>IAMAW DL250 Pension Options</a:t>
            </a:r>
          </a:p>
        </p:txBody>
      </p:sp>
    </p:spTree>
    <p:extLst>
      <p:ext uri="{BB962C8B-B14F-4D97-AF65-F5344CB8AC3E}">
        <p14:creationId xmlns:p14="http://schemas.microsoft.com/office/powerpoint/2010/main" val="360575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r>
              <a:rPr lang="en-US"/>
              <a:t>15/10/2012</a:t>
            </a:r>
            <a:endParaRPr lang="en-CA"/>
          </a:p>
        </p:txBody>
      </p:sp>
      <p:sp>
        <p:nvSpPr>
          <p:cNvPr id="5" name="Footer Placeholder 4"/>
          <p:cNvSpPr>
            <a:spLocks noGrp="1"/>
          </p:cNvSpPr>
          <p:nvPr>
            <p:ph type="ftr" sz="quarter" idx="11"/>
          </p:nvPr>
        </p:nvSpPr>
        <p:spPr/>
        <p:txBody>
          <a:bodyPr/>
          <a:lstStyle>
            <a:lvl1pPr>
              <a:defRPr/>
            </a:lvl1pPr>
          </a:lstStyle>
          <a:p>
            <a:pPr>
              <a:defRPr/>
            </a:pPr>
            <a:r>
              <a:rPr lang="en-CA"/>
              <a:t>IAMAW DL250 Pension Options</a:t>
            </a:r>
          </a:p>
        </p:txBody>
      </p:sp>
      <p:sp>
        <p:nvSpPr>
          <p:cNvPr id="6" name="Slide Number Placeholder 5"/>
          <p:cNvSpPr>
            <a:spLocks noGrp="1"/>
          </p:cNvSpPr>
          <p:nvPr>
            <p:ph type="sldNum" sz="quarter" idx="12"/>
          </p:nvPr>
        </p:nvSpPr>
        <p:spPr/>
        <p:txBody>
          <a:bodyPr/>
          <a:lstStyle>
            <a:lvl1pPr>
              <a:defRPr/>
            </a:lvl1pPr>
          </a:lstStyle>
          <a:p>
            <a:pPr>
              <a:defRPr/>
            </a:pPr>
            <a:fld id="{8A8F8775-C979-4B10-8D3C-2020D2AF4806}"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r>
              <a:rPr lang="en-US"/>
              <a:t>15/10/2012</a:t>
            </a:r>
            <a:endParaRPr lang="en-CA"/>
          </a:p>
        </p:txBody>
      </p:sp>
      <p:sp>
        <p:nvSpPr>
          <p:cNvPr id="5" name="Footer Placeholder 4"/>
          <p:cNvSpPr>
            <a:spLocks noGrp="1"/>
          </p:cNvSpPr>
          <p:nvPr>
            <p:ph type="ftr" sz="quarter" idx="11"/>
          </p:nvPr>
        </p:nvSpPr>
        <p:spPr/>
        <p:txBody>
          <a:bodyPr/>
          <a:lstStyle>
            <a:lvl1pPr>
              <a:defRPr/>
            </a:lvl1pPr>
          </a:lstStyle>
          <a:p>
            <a:pPr>
              <a:defRPr/>
            </a:pPr>
            <a:r>
              <a:rPr lang="en-CA"/>
              <a:t>IAMAW DL250 Pension Options</a:t>
            </a:r>
          </a:p>
        </p:txBody>
      </p:sp>
      <p:sp>
        <p:nvSpPr>
          <p:cNvPr id="6" name="Slide Number Placeholder 5"/>
          <p:cNvSpPr>
            <a:spLocks noGrp="1"/>
          </p:cNvSpPr>
          <p:nvPr>
            <p:ph type="sldNum" sz="quarter" idx="12"/>
          </p:nvPr>
        </p:nvSpPr>
        <p:spPr/>
        <p:txBody>
          <a:bodyPr/>
          <a:lstStyle>
            <a:lvl1pPr>
              <a:defRPr/>
            </a:lvl1pPr>
          </a:lstStyle>
          <a:p>
            <a:pPr>
              <a:defRPr/>
            </a:pPr>
            <a:fld id="{4813D1DF-DAE9-4A90-B6FC-95309F170FA4}"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r>
              <a:rPr lang="en-US"/>
              <a:t>15/10/2012</a:t>
            </a:r>
            <a:endParaRPr lang="en-CA"/>
          </a:p>
        </p:txBody>
      </p:sp>
      <p:sp>
        <p:nvSpPr>
          <p:cNvPr id="5" name="Footer Placeholder 4"/>
          <p:cNvSpPr>
            <a:spLocks noGrp="1"/>
          </p:cNvSpPr>
          <p:nvPr>
            <p:ph type="ftr" sz="quarter" idx="11"/>
          </p:nvPr>
        </p:nvSpPr>
        <p:spPr/>
        <p:txBody>
          <a:bodyPr/>
          <a:lstStyle>
            <a:lvl1pPr>
              <a:defRPr/>
            </a:lvl1pPr>
          </a:lstStyle>
          <a:p>
            <a:pPr>
              <a:defRPr/>
            </a:pPr>
            <a:r>
              <a:rPr lang="en-CA"/>
              <a:t>IAMAW DL250 Pension Options</a:t>
            </a:r>
          </a:p>
        </p:txBody>
      </p:sp>
      <p:sp>
        <p:nvSpPr>
          <p:cNvPr id="6" name="Slide Number Placeholder 5"/>
          <p:cNvSpPr>
            <a:spLocks noGrp="1"/>
          </p:cNvSpPr>
          <p:nvPr>
            <p:ph type="sldNum" sz="quarter" idx="12"/>
          </p:nvPr>
        </p:nvSpPr>
        <p:spPr/>
        <p:txBody>
          <a:bodyPr/>
          <a:lstStyle>
            <a:lvl1pPr>
              <a:defRPr/>
            </a:lvl1pPr>
          </a:lstStyle>
          <a:p>
            <a:pPr>
              <a:defRPr/>
            </a:pPr>
            <a:fld id="{CF7C9A48-6733-4BCF-9230-BF0DCB30D983}"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r>
              <a:rPr lang="en-US"/>
              <a:t>15/10/2012</a:t>
            </a:r>
            <a:endParaRPr lang="en-CA"/>
          </a:p>
        </p:txBody>
      </p:sp>
      <p:sp>
        <p:nvSpPr>
          <p:cNvPr id="5" name="Footer Placeholder 4"/>
          <p:cNvSpPr>
            <a:spLocks noGrp="1"/>
          </p:cNvSpPr>
          <p:nvPr>
            <p:ph type="ftr" sz="quarter" idx="11"/>
          </p:nvPr>
        </p:nvSpPr>
        <p:spPr/>
        <p:txBody>
          <a:bodyPr/>
          <a:lstStyle>
            <a:lvl1pPr>
              <a:defRPr/>
            </a:lvl1pPr>
          </a:lstStyle>
          <a:p>
            <a:pPr>
              <a:defRPr/>
            </a:pPr>
            <a:r>
              <a:rPr lang="en-CA"/>
              <a:t>IAMAW DL250 Pension Options</a:t>
            </a:r>
          </a:p>
        </p:txBody>
      </p:sp>
      <p:sp>
        <p:nvSpPr>
          <p:cNvPr id="6" name="Slide Number Placeholder 5"/>
          <p:cNvSpPr>
            <a:spLocks noGrp="1"/>
          </p:cNvSpPr>
          <p:nvPr>
            <p:ph type="sldNum" sz="quarter" idx="12"/>
          </p:nvPr>
        </p:nvSpPr>
        <p:spPr/>
        <p:txBody>
          <a:bodyPr/>
          <a:lstStyle>
            <a:lvl1pPr>
              <a:defRPr/>
            </a:lvl1pPr>
          </a:lstStyle>
          <a:p>
            <a:pPr>
              <a:defRPr/>
            </a:pPr>
            <a:fld id="{E5629AB8-34D9-4B35-B702-E496480845DF}"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15/10/2012</a:t>
            </a:r>
            <a:endParaRPr lang="en-CA"/>
          </a:p>
        </p:txBody>
      </p:sp>
      <p:sp>
        <p:nvSpPr>
          <p:cNvPr id="5" name="Footer Placeholder 4"/>
          <p:cNvSpPr>
            <a:spLocks noGrp="1"/>
          </p:cNvSpPr>
          <p:nvPr>
            <p:ph type="ftr" sz="quarter" idx="11"/>
          </p:nvPr>
        </p:nvSpPr>
        <p:spPr/>
        <p:txBody>
          <a:bodyPr/>
          <a:lstStyle>
            <a:lvl1pPr>
              <a:defRPr/>
            </a:lvl1pPr>
          </a:lstStyle>
          <a:p>
            <a:pPr>
              <a:defRPr/>
            </a:pPr>
            <a:r>
              <a:rPr lang="en-CA"/>
              <a:t>IAMAW DL250 Pension Options</a:t>
            </a:r>
          </a:p>
        </p:txBody>
      </p:sp>
      <p:sp>
        <p:nvSpPr>
          <p:cNvPr id="6" name="Slide Number Placeholder 5"/>
          <p:cNvSpPr>
            <a:spLocks noGrp="1"/>
          </p:cNvSpPr>
          <p:nvPr>
            <p:ph type="sldNum" sz="quarter" idx="12"/>
          </p:nvPr>
        </p:nvSpPr>
        <p:spPr/>
        <p:txBody>
          <a:bodyPr/>
          <a:lstStyle>
            <a:lvl1pPr>
              <a:defRPr/>
            </a:lvl1pPr>
          </a:lstStyle>
          <a:p>
            <a:pPr>
              <a:defRPr/>
            </a:pPr>
            <a:fld id="{6E9A42A7-CDD3-4138-A8EF-51686226E66E}"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r>
              <a:rPr lang="en-US"/>
              <a:t>15/10/2012</a:t>
            </a:r>
            <a:endParaRPr lang="en-CA"/>
          </a:p>
        </p:txBody>
      </p:sp>
      <p:sp>
        <p:nvSpPr>
          <p:cNvPr id="6" name="Footer Placeholder 4"/>
          <p:cNvSpPr>
            <a:spLocks noGrp="1"/>
          </p:cNvSpPr>
          <p:nvPr>
            <p:ph type="ftr" sz="quarter" idx="11"/>
          </p:nvPr>
        </p:nvSpPr>
        <p:spPr/>
        <p:txBody>
          <a:bodyPr/>
          <a:lstStyle>
            <a:lvl1pPr>
              <a:defRPr/>
            </a:lvl1pPr>
          </a:lstStyle>
          <a:p>
            <a:pPr>
              <a:defRPr/>
            </a:pPr>
            <a:r>
              <a:rPr lang="en-CA"/>
              <a:t>IAMAW DL250 Pension Options</a:t>
            </a:r>
          </a:p>
        </p:txBody>
      </p:sp>
      <p:sp>
        <p:nvSpPr>
          <p:cNvPr id="7" name="Slide Number Placeholder 5"/>
          <p:cNvSpPr>
            <a:spLocks noGrp="1"/>
          </p:cNvSpPr>
          <p:nvPr>
            <p:ph type="sldNum" sz="quarter" idx="12"/>
          </p:nvPr>
        </p:nvSpPr>
        <p:spPr/>
        <p:txBody>
          <a:bodyPr/>
          <a:lstStyle>
            <a:lvl1pPr>
              <a:defRPr/>
            </a:lvl1pPr>
          </a:lstStyle>
          <a:p>
            <a:pPr>
              <a:defRPr/>
            </a:pPr>
            <a:fld id="{EE12FA11-6076-4526-A9AE-842EA3583A62}"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r>
              <a:rPr lang="en-US"/>
              <a:t>15/10/2012</a:t>
            </a:r>
            <a:endParaRPr lang="en-CA"/>
          </a:p>
        </p:txBody>
      </p:sp>
      <p:sp>
        <p:nvSpPr>
          <p:cNvPr id="8" name="Footer Placeholder 4"/>
          <p:cNvSpPr>
            <a:spLocks noGrp="1"/>
          </p:cNvSpPr>
          <p:nvPr>
            <p:ph type="ftr" sz="quarter" idx="11"/>
          </p:nvPr>
        </p:nvSpPr>
        <p:spPr/>
        <p:txBody>
          <a:bodyPr/>
          <a:lstStyle>
            <a:lvl1pPr>
              <a:defRPr/>
            </a:lvl1pPr>
          </a:lstStyle>
          <a:p>
            <a:pPr>
              <a:defRPr/>
            </a:pPr>
            <a:r>
              <a:rPr lang="en-CA"/>
              <a:t>IAMAW DL250 Pension Options</a:t>
            </a:r>
          </a:p>
        </p:txBody>
      </p:sp>
      <p:sp>
        <p:nvSpPr>
          <p:cNvPr id="9" name="Slide Number Placeholder 5"/>
          <p:cNvSpPr>
            <a:spLocks noGrp="1"/>
          </p:cNvSpPr>
          <p:nvPr>
            <p:ph type="sldNum" sz="quarter" idx="12"/>
          </p:nvPr>
        </p:nvSpPr>
        <p:spPr/>
        <p:txBody>
          <a:bodyPr/>
          <a:lstStyle>
            <a:lvl1pPr>
              <a:defRPr/>
            </a:lvl1pPr>
          </a:lstStyle>
          <a:p>
            <a:pPr>
              <a:defRPr/>
            </a:pPr>
            <a:fld id="{CE8C9B9A-B0A0-4659-9641-A5BCD1B1FEDC}"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r>
              <a:rPr lang="en-US"/>
              <a:t>15/10/2012</a:t>
            </a:r>
            <a:endParaRPr lang="en-CA"/>
          </a:p>
        </p:txBody>
      </p:sp>
      <p:sp>
        <p:nvSpPr>
          <p:cNvPr id="4" name="Footer Placeholder 4"/>
          <p:cNvSpPr>
            <a:spLocks noGrp="1"/>
          </p:cNvSpPr>
          <p:nvPr>
            <p:ph type="ftr" sz="quarter" idx="11"/>
          </p:nvPr>
        </p:nvSpPr>
        <p:spPr/>
        <p:txBody>
          <a:bodyPr/>
          <a:lstStyle>
            <a:lvl1pPr>
              <a:defRPr/>
            </a:lvl1pPr>
          </a:lstStyle>
          <a:p>
            <a:pPr>
              <a:defRPr/>
            </a:pPr>
            <a:r>
              <a:rPr lang="en-CA"/>
              <a:t>IAMAW DL250 Pension Options</a:t>
            </a:r>
          </a:p>
        </p:txBody>
      </p:sp>
      <p:sp>
        <p:nvSpPr>
          <p:cNvPr id="5" name="Slide Number Placeholder 5"/>
          <p:cNvSpPr>
            <a:spLocks noGrp="1"/>
          </p:cNvSpPr>
          <p:nvPr>
            <p:ph type="sldNum" sz="quarter" idx="12"/>
          </p:nvPr>
        </p:nvSpPr>
        <p:spPr/>
        <p:txBody>
          <a:bodyPr/>
          <a:lstStyle>
            <a:lvl1pPr>
              <a:defRPr/>
            </a:lvl1pPr>
          </a:lstStyle>
          <a:p>
            <a:pPr>
              <a:defRPr/>
            </a:pPr>
            <a:fld id="{CBF8FDA0-F59B-4EF2-B0C9-E1C78C9C7B85}"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15/10/2012</a:t>
            </a:r>
            <a:endParaRPr lang="en-CA"/>
          </a:p>
        </p:txBody>
      </p:sp>
      <p:sp>
        <p:nvSpPr>
          <p:cNvPr id="3" name="Footer Placeholder 4"/>
          <p:cNvSpPr>
            <a:spLocks noGrp="1"/>
          </p:cNvSpPr>
          <p:nvPr>
            <p:ph type="ftr" sz="quarter" idx="11"/>
          </p:nvPr>
        </p:nvSpPr>
        <p:spPr/>
        <p:txBody>
          <a:bodyPr/>
          <a:lstStyle>
            <a:lvl1pPr>
              <a:defRPr/>
            </a:lvl1pPr>
          </a:lstStyle>
          <a:p>
            <a:pPr>
              <a:defRPr/>
            </a:pPr>
            <a:r>
              <a:rPr lang="en-CA"/>
              <a:t>IAMAW DL250 Pension Options</a:t>
            </a:r>
          </a:p>
        </p:txBody>
      </p:sp>
      <p:sp>
        <p:nvSpPr>
          <p:cNvPr id="4" name="Slide Number Placeholder 5"/>
          <p:cNvSpPr>
            <a:spLocks noGrp="1"/>
          </p:cNvSpPr>
          <p:nvPr>
            <p:ph type="sldNum" sz="quarter" idx="12"/>
          </p:nvPr>
        </p:nvSpPr>
        <p:spPr/>
        <p:txBody>
          <a:bodyPr/>
          <a:lstStyle>
            <a:lvl1pPr>
              <a:defRPr/>
            </a:lvl1pPr>
          </a:lstStyle>
          <a:p>
            <a:pPr>
              <a:defRPr/>
            </a:pPr>
            <a:fld id="{E78748A7-17DA-4675-BC1E-8C7DECB1A383}"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15/10/2012</a:t>
            </a:r>
            <a:endParaRPr lang="en-CA"/>
          </a:p>
        </p:txBody>
      </p:sp>
      <p:sp>
        <p:nvSpPr>
          <p:cNvPr id="6" name="Footer Placeholder 4"/>
          <p:cNvSpPr>
            <a:spLocks noGrp="1"/>
          </p:cNvSpPr>
          <p:nvPr>
            <p:ph type="ftr" sz="quarter" idx="11"/>
          </p:nvPr>
        </p:nvSpPr>
        <p:spPr/>
        <p:txBody>
          <a:bodyPr/>
          <a:lstStyle>
            <a:lvl1pPr>
              <a:defRPr/>
            </a:lvl1pPr>
          </a:lstStyle>
          <a:p>
            <a:pPr>
              <a:defRPr/>
            </a:pPr>
            <a:r>
              <a:rPr lang="en-CA"/>
              <a:t>IAMAW DL250 Pension Options</a:t>
            </a:r>
          </a:p>
        </p:txBody>
      </p:sp>
      <p:sp>
        <p:nvSpPr>
          <p:cNvPr id="7" name="Slide Number Placeholder 5"/>
          <p:cNvSpPr>
            <a:spLocks noGrp="1"/>
          </p:cNvSpPr>
          <p:nvPr>
            <p:ph type="sldNum" sz="quarter" idx="12"/>
          </p:nvPr>
        </p:nvSpPr>
        <p:spPr/>
        <p:txBody>
          <a:bodyPr/>
          <a:lstStyle>
            <a:lvl1pPr>
              <a:defRPr/>
            </a:lvl1pPr>
          </a:lstStyle>
          <a:p>
            <a:pPr>
              <a:defRPr/>
            </a:pPr>
            <a:fld id="{E25A21F2-E598-4668-A367-E2D391146C50}"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15/10/2012</a:t>
            </a:r>
            <a:endParaRPr lang="en-CA"/>
          </a:p>
        </p:txBody>
      </p:sp>
      <p:sp>
        <p:nvSpPr>
          <p:cNvPr id="6" name="Footer Placeholder 4"/>
          <p:cNvSpPr>
            <a:spLocks noGrp="1"/>
          </p:cNvSpPr>
          <p:nvPr>
            <p:ph type="ftr" sz="quarter" idx="11"/>
          </p:nvPr>
        </p:nvSpPr>
        <p:spPr/>
        <p:txBody>
          <a:bodyPr/>
          <a:lstStyle>
            <a:lvl1pPr>
              <a:defRPr/>
            </a:lvl1pPr>
          </a:lstStyle>
          <a:p>
            <a:pPr>
              <a:defRPr/>
            </a:pPr>
            <a:r>
              <a:rPr lang="en-CA"/>
              <a:t>IAMAW DL250 Pension Options</a:t>
            </a:r>
          </a:p>
        </p:txBody>
      </p:sp>
      <p:sp>
        <p:nvSpPr>
          <p:cNvPr id="7" name="Slide Number Placeholder 5"/>
          <p:cNvSpPr>
            <a:spLocks noGrp="1"/>
          </p:cNvSpPr>
          <p:nvPr>
            <p:ph type="sldNum" sz="quarter" idx="12"/>
          </p:nvPr>
        </p:nvSpPr>
        <p:spPr/>
        <p:txBody>
          <a:bodyPr/>
          <a:lstStyle>
            <a:lvl1pPr>
              <a:defRPr/>
            </a:lvl1pPr>
          </a:lstStyle>
          <a:p>
            <a:pPr>
              <a:defRPr/>
            </a:pPr>
            <a:fld id="{91370ED6-5244-4B09-BBC0-58D44703A657}"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a:t>15/10/2012</a:t>
            </a:r>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CA"/>
              <a:t>IAMAW DL250 Pension Options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D8D479-134F-45C2-9A8F-328B33D78892}"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draayers@iamaw.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0"/>
            <a:ext cx="7772400" cy="1470025"/>
          </a:xfrm>
        </p:spPr>
        <p:txBody>
          <a:bodyPr rtlCol="0">
            <a:normAutofit/>
          </a:bodyPr>
          <a:lstStyle/>
          <a:p>
            <a:pPr eaLnBrk="1" fontAlgn="auto" hangingPunct="1">
              <a:spcAft>
                <a:spcPts val="0"/>
              </a:spcAft>
              <a:defRPr/>
            </a:pPr>
            <a:r>
              <a:rPr lang="en-CA" dirty="0"/>
              <a:t>Retirement Options</a:t>
            </a:r>
            <a:br>
              <a:rPr lang="en-CA" dirty="0"/>
            </a:br>
            <a:r>
              <a:rPr lang="en-CA" dirty="0"/>
              <a:t>For Machinists in BC</a:t>
            </a:r>
            <a:r>
              <a:rPr lang="en-CA"/>
              <a:t>. </a:t>
            </a:r>
            <a:endParaRPr lang="en-CA" dirty="0"/>
          </a:p>
        </p:txBody>
      </p:sp>
      <p:pic>
        <p:nvPicPr>
          <p:cNvPr id="2052" name="Picture 4" descr="iam colour logo.gif"/>
          <p:cNvPicPr>
            <a:picLocks noChangeAspect="1"/>
          </p:cNvPicPr>
          <p:nvPr/>
        </p:nvPicPr>
        <p:blipFill>
          <a:blip r:embed="rId3" cstate="print"/>
          <a:srcRect/>
          <a:stretch>
            <a:fillRect/>
          </a:stretch>
        </p:blipFill>
        <p:spPr bwMode="auto">
          <a:xfrm>
            <a:off x="3352800" y="3352800"/>
            <a:ext cx="2447925" cy="2466975"/>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r>
              <a:rPr lang="en-US" dirty="0"/>
              <a:t>April 13, 2022</a:t>
            </a:r>
            <a:endParaRPr lang="en-CA" dirty="0"/>
          </a:p>
        </p:txBody>
      </p:sp>
      <p:sp>
        <p:nvSpPr>
          <p:cNvPr id="6" name="Slide Number Placeholder 5"/>
          <p:cNvSpPr>
            <a:spLocks noGrp="1"/>
          </p:cNvSpPr>
          <p:nvPr>
            <p:ph type="sldNum" sz="quarter" idx="12"/>
          </p:nvPr>
        </p:nvSpPr>
        <p:spPr/>
        <p:txBody>
          <a:bodyPr/>
          <a:lstStyle/>
          <a:p>
            <a:pPr>
              <a:defRPr/>
            </a:pPr>
            <a:fld id="{02628C08-F19A-4C1D-83EA-65D122B3F7C1}" type="slidenum">
              <a:rPr lang="en-CA" smtClean="0"/>
              <a:pPr>
                <a:defRPr/>
              </a:pPr>
              <a:t>1</a:t>
            </a:fld>
            <a:endParaRPr lang="en-CA" dirty="0"/>
          </a:p>
        </p:txBody>
      </p:sp>
      <p:sp>
        <p:nvSpPr>
          <p:cNvPr id="7" name="Footer Placeholder 6"/>
          <p:cNvSpPr>
            <a:spLocks noGrp="1"/>
          </p:cNvSpPr>
          <p:nvPr>
            <p:ph type="ftr" sz="quarter" idx="11"/>
          </p:nvPr>
        </p:nvSpPr>
        <p:spPr/>
        <p:txBody>
          <a:bodyPr/>
          <a:lstStyle/>
          <a:p>
            <a:pPr>
              <a:defRPr/>
            </a:pPr>
            <a:r>
              <a:rPr lang="en-CA" dirty="0"/>
              <a:t>IAMAW DL250 Pension Options</a:t>
            </a:r>
          </a:p>
        </p:txBody>
      </p:sp>
      <p:sp>
        <p:nvSpPr>
          <p:cNvPr id="4" name="TextBox 3"/>
          <p:cNvSpPr txBox="1"/>
          <p:nvPr/>
        </p:nvSpPr>
        <p:spPr>
          <a:xfrm>
            <a:off x="1295400" y="2362200"/>
            <a:ext cx="6705600" cy="923330"/>
          </a:xfrm>
          <a:prstGeom prst="rect">
            <a:avLst/>
          </a:prstGeom>
          <a:noFill/>
        </p:spPr>
        <p:txBody>
          <a:bodyPr wrap="square" rtlCol="0">
            <a:spAutoFit/>
          </a:bodyPr>
          <a:lstStyle/>
          <a:p>
            <a:pPr algn="ctr"/>
            <a:r>
              <a:rPr lang="en-CA" dirty="0"/>
              <a:t>Cordell Draayers</a:t>
            </a:r>
          </a:p>
          <a:p>
            <a:pPr algn="ctr"/>
            <a:r>
              <a:rPr lang="en-CA" dirty="0">
                <a:hlinkClick r:id="rId4"/>
              </a:rPr>
              <a:t>cdraayers@iamaw.org</a:t>
            </a:r>
            <a:endParaRPr lang="en-CA" dirty="0"/>
          </a:p>
          <a:p>
            <a:pPr algn="ctr"/>
            <a:r>
              <a:rPr lang="en-CA" dirty="0"/>
              <a:t>  604.866.8877</a:t>
            </a:r>
            <a:endParaRPr lang="en-US" dirty="0"/>
          </a:p>
        </p:txBody>
      </p:sp>
      <p:pic>
        <p:nvPicPr>
          <p:cNvPr id="9" name="Picture 4" descr="iam colour logo.gif"/>
          <p:cNvPicPr>
            <a:picLocks noChangeAspect="1"/>
          </p:cNvPicPr>
          <p:nvPr/>
        </p:nvPicPr>
        <p:blipFill>
          <a:blip r:embed="rId3" cstate="print"/>
          <a:srcRect/>
          <a:stretch>
            <a:fillRect/>
          </a:stretch>
        </p:blipFill>
        <p:spPr bwMode="auto">
          <a:xfrm>
            <a:off x="609600" y="5791200"/>
            <a:ext cx="557213" cy="561975"/>
          </a:xfrm>
          <a:prstGeom prst="rect">
            <a:avLst/>
          </a:prstGeom>
          <a:noFill/>
          <a:ln w="9525">
            <a:noFill/>
            <a:miter lim="800000"/>
            <a:headEnd/>
            <a:tailEnd/>
          </a:ln>
        </p:spPr>
      </p:pic>
    </p:spTree>
    <p:extLst>
      <p:ext uri="{BB962C8B-B14F-4D97-AF65-F5344CB8AC3E}">
        <p14:creationId xmlns:p14="http://schemas.microsoft.com/office/powerpoint/2010/main" val="364140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10</a:t>
            </a:fld>
            <a:endParaRPr lang="en-CA"/>
          </a:p>
        </p:txBody>
      </p:sp>
      <p:pic>
        <p:nvPicPr>
          <p:cNvPr id="8"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
        <p:nvSpPr>
          <p:cNvPr id="9" name="TextBox 8"/>
          <p:cNvSpPr txBox="1"/>
          <p:nvPr/>
        </p:nvSpPr>
        <p:spPr>
          <a:xfrm>
            <a:off x="1219200" y="228600"/>
            <a:ext cx="6934200" cy="769441"/>
          </a:xfrm>
          <a:prstGeom prst="rect">
            <a:avLst/>
          </a:prstGeom>
          <a:noFill/>
        </p:spPr>
        <p:txBody>
          <a:bodyPr wrap="square" rtlCol="0">
            <a:spAutoFit/>
          </a:bodyPr>
          <a:lstStyle/>
          <a:p>
            <a:pPr algn="ctr"/>
            <a:r>
              <a:rPr lang="en-CA" sz="4400" dirty="0">
                <a:effectLst>
                  <a:outerShdw blurRad="38100" dist="38100" dir="2700000" algn="tl">
                    <a:srgbClr val="000000">
                      <a:alpha val="43137"/>
                    </a:srgbClr>
                  </a:outerShdw>
                </a:effectLst>
              </a:rPr>
              <a:t>Pension vs. RRSP</a:t>
            </a:r>
          </a:p>
        </p:txBody>
      </p:sp>
      <p:pic>
        <p:nvPicPr>
          <p:cNvPr id="10" name="Picture 9" descr="pension_vs_rrsp.jpg"/>
          <p:cNvPicPr>
            <a:picLocks noChangeAspect="1"/>
          </p:cNvPicPr>
          <p:nvPr/>
        </p:nvPicPr>
        <p:blipFill>
          <a:blip r:embed="rId3" cstate="print"/>
          <a:stretch>
            <a:fillRect/>
          </a:stretch>
        </p:blipFill>
        <p:spPr>
          <a:xfrm>
            <a:off x="296490" y="914400"/>
            <a:ext cx="8551020" cy="4814316"/>
          </a:xfrm>
          <a:prstGeom prst="rect">
            <a:avLst/>
          </a:prstGeom>
        </p:spPr>
      </p:pic>
      <p:pic>
        <p:nvPicPr>
          <p:cNvPr id="11" name="Picture 2"/>
          <p:cNvPicPr>
            <a:picLocks noChangeAspect="1" noChangeArrowheads="1"/>
          </p:cNvPicPr>
          <p:nvPr/>
        </p:nvPicPr>
        <p:blipFill>
          <a:blip r:embed="rId4" cstate="print"/>
          <a:srcRect/>
          <a:stretch>
            <a:fillRect/>
          </a:stretch>
        </p:blipFill>
        <p:spPr bwMode="auto">
          <a:xfrm>
            <a:off x="1295400" y="5791200"/>
            <a:ext cx="6872288" cy="660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CA" dirty="0"/>
              <a:t>TFSA</a:t>
            </a:r>
          </a:p>
        </p:txBody>
      </p:sp>
      <p:sp>
        <p:nvSpPr>
          <p:cNvPr id="3" name="Content Placeholder 2"/>
          <p:cNvSpPr>
            <a:spLocks noGrp="1"/>
          </p:cNvSpPr>
          <p:nvPr>
            <p:ph idx="1"/>
          </p:nvPr>
        </p:nvSpPr>
        <p:spPr>
          <a:xfrm>
            <a:off x="457200" y="1371600"/>
            <a:ext cx="8229600" cy="4525963"/>
          </a:xfrm>
        </p:spPr>
        <p:txBody>
          <a:bodyPr/>
          <a:lstStyle/>
          <a:p>
            <a:pPr eaLnBrk="1" hangingPunct="1"/>
            <a:r>
              <a:rPr lang="en-CA" dirty="0"/>
              <a:t>Tax Free Savings Accounts (TFSA)</a:t>
            </a:r>
          </a:p>
          <a:p>
            <a:pPr lvl="1" eaLnBrk="1" hangingPunct="1"/>
            <a:r>
              <a:rPr lang="en-CA" dirty="0"/>
              <a:t>TFSA program allows a maximum investment of $5,500 in 2016. (Indexed to inflation) </a:t>
            </a:r>
          </a:p>
          <a:p>
            <a:pPr lvl="1" eaLnBrk="1" hangingPunct="1"/>
            <a:r>
              <a:rPr lang="en-CA" dirty="0"/>
              <a:t>Unlike RRSPs, money going in is taxed; money coming out is not.</a:t>
            </a:r>
          </a:p>
          <a:p>
            <a:pPr lvl="1" eaLnBrk="1" hangingPunct="1"/>
            <a:r>
              <a:rPr lang="en-CA" dirty="0"/>
              <a:t>This is an ideal savings plan for low income earners whose income tax rate is low. </a:t>
            </a:r>
          </a:p>
          <a:p>
            <a:pPr lvl="1" eaLnBrk="1" hangingPunct="1"/>
            <a:r>
              <a:rPr lang="en-CA" dirty="0"/>
              <a:t>It is also a place to save if the RRSP contributions are maxed out for the year.</a:t>
            </a:r>
          </a:p>
        </p:txBody>
      </p:sp>
      <p:sp>
        <p:nvSpPr>
          <p:cNvPr id="8" name="Date Placeholder 7"/>
          <p:cNvSpPr>
            <a:spLocks noGrp="1"/>
          </p:cNvSpPr>
          <p:nvPr>
            <p:ph type="dt" sz="quarter" idx="10"/>
          </p:nvPr>
        </p:nvSpPr>
        <p:spPr/>
        <p:txBody>
          <a:bodyPr/>
          <a:lstStyle/>
          <a:p>
            <a:pPr>
              <a:defRPr/>
            </a:pPr>
            <a:r>
              <a:rPr lang="en-US" dirty="0"/>
              <a:t>April 13, 2022</a:t>
            </a:r>
            <a:endParaRPr lang="en-CA" dirty="0"/>
          </a:p>
        </p:txBody>
      </p:sp>
      <p:sp>
        <p:nvSpPr>
          <p:cNvPr id="9" name="Slide Number Placeholder 8"/>
          <p:cNvSpPr>
            <a:spLocks noGrp="1"/>
          </p:cNvSpPr>
          <p:nvPr>
            <p:ph type="sldNum" sz="quarter" idx="12"/>
          </p:nvPr>
        </p:nvSpPr>
        <p:spPr/>
        <p:txBody>
          <a:bodyPr/>
          <a:lstStyle/>
          <a:p>
            <a:pPr>
              <a:defRPr/>
            </a:pPr>
            <a:fld id="{EA035131-ACC6-4E1E-8170-D67522BAE1E5}" type="slidenum">
              <a:rPr lang="en-CA" smtClean="0"/>
              <a:pPr>
                <a:defRPr/>
              </a:pPr>
              <a:t>11</a:t>
            </a:fld>
            <a:endParaRPr lang="en-CA"/>
          </a:p>
        </p:txBody>
      </p:sp>
      <p:sp>
        <p:nvSpPr>
          <p:cNvPr id="10" name="Footer Placeholder 9"/>
          <p:cNvSpPr>
            <a:spLocks noGrp="1"/>
          </p:cNvSpPr>
          <p:nvPr>
            <p:ph type="ftr" sz="quarter" idx="11"/>
          </p:nvPr>
        </p:nvSpPr>
        <p:spPr/>
        <p:txBody>
          <a:bodyPr/>
          <a:lstStyle/>
          <a:p>
            <a:pPr>
              <a:defRPr/>
            </a:pPr>
            <a:r>
              <a:rPr lang="en-CA"/>
              <a:t>IAMAW DL250 Pension Options</a:t>
            </a:r>
          </a:p>
        </p:txBody>
      </p:sp>
      <p:pic>
        <p:nvPicPr>
          <p:cNvPr id="14343"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1295400" y="5715000"/>
            <a:ext cx="6872288"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CA" dirty="0"/>
              <a:t>RRIF</a:t>
            </a:r>
          </a:p>
        </p:txBody>
      </p:sp>
      <p:sp>
        <p:nvSpPr>
          <p:cNvPr id="3" name="Content Placeholder 2"/>
          <p:cNvSpPr>
            <a:spLocks noGrp="1"/>
          </p:cNvSpPr>
          <p:nvPr>
            <p:ph idx="1"/>
          </p:nvPr>
        </p:nvSpPr>
        <p:spPr>
          <a:xfrm>
            <a:off x="457200" y="1219200"/>
            <a:ext cx="8229600" cy="4525963"/>
          </a:xfrm>
        </p:spPr>
        <p:txBody>
          <a:bodyPr/>
          <a:lstStyle/>
          <a:p>
            <a:pPr eaLnBrk="1" hangingPunct="1"/>
            <a:r>
              <a:rPr lang="en-CA" sz="2400" dirty="0"/>
              <a:t>All RRSPs (but not TFSAs) must be cashed out or converted to Registered Retirement Income Funds (RRIF) by age 71. </a:t>
            </a:r>
          </a:p>
          <a:p>
            <a:pPr eaLnBrk="1" hangingPunct="1"/>
            <a:r>
              <a:rPr lang="en-CA" sz="2400" dirty="0"/>
              <a:t>Otherwise taxes on entire balance become payable.</a:t>
            </a:r>
          </a:p>
          <a:p>
            <a:pPr eaLnBrk="1" hangingPunct="1"/>
            <a:r>
              <a:rPr lang="en-CA" sz="2400" dirty="0"/>
              <a:t>The return on a RRIF is dependent on interest rates or investment returns depending on which flavour you choose. </a:t>
            </a:r>
          </a:p>
          <a:p>
            <a:pPr eaLnBrk="1" hangingPunct="1"/>
            <a:r>
              <a:rPr lang="en-CA" sz="2400" dirty="0"/>
              <a:t>RIFFs are subject to fees and deductions like RRSPs. You are required to withdraw a minimum each month but may draw more, up to a set maximum limit. All withdrawals are subject to taxation.</a:t>
            </a:r>
          </a:p>
          <a:p>
            <a:pPr eaLnBrk="1" hangingPunct="1"/>
            <a:r>
              <a:rPr lang="en-CA" sz="2400" dirty="0"/>
              <a:t>Retirees can outlive their RRIF money and be reduced to poverty.</a:t>
            </a:r>
          </a:p>
        </p:txBody>
      </p:sp>
      <p:sp>
        <p:nvSpPr>
          <p:cNvPr id="8" name="Date Placeholder 7"/>
          <p:cNvSpPr>
            <a:spLocks noGrp="1"/>
          </p:cNvSpPr>
          <p:nvPr>
            <p:ph type="dt" sz="quarter" idx="10"/>
          </p:nvPr>
        </p:nvSpPr>
        <p:spPr/>
        <p:txBody>
          <a:bodyPr/>
          <a:lstStyle/>
          <a:p>
            <a:pPr>
              <a:defRPr/>
            </a:pPr>
            <a:r>
              <a:rPr lang="en-US" dirty="0"/>
              <a:t>April 13, 2022</a:t>
            </a:r>
            <a:endParaRPr lang="en-CA" dirty="0"/>
          </a:p>
        </p:txBody>
      </p:sp>
      <p:sp>
        <p:nvSpPr>
          <p:cNvPr id="9" name="Slide Number Placeholder 8"/>
          <p:cNvSpPr>
            <a:spLocks noGrp="1"/>
          </p:cNvSpPr>
          <p:nvPr>
            <p:ph type="sldNum" sz="quarter" idx="12"/>
          </p:nvPr>
        </p:nvSpPr>
        <p:spPr/>
        <p:txBody>
          <a:bodyPr/>
          <a:lstStyle/>
          <a:p>
            <a:pPr>
              <a:defRPr/>
            </a:pPr>
            <a:fld id="{93FDCFD2-85B4-4308-8910-7D1B9BD04A95}" type="slidenum">
              <a:rPr lang="en-CA" smtClean="0"/>
              <a:pPr>
                <a:defRPr/>
              </a:pPr>
              <a:t>12</a:t>
            </a:fld>
            <a:endParaRPr lang="en-CA"/>
          </a:p>
        </p:txBody>
      </p:sp>
      <p:sp>
        <p:nvSpPr>
          <p:cNvPr id="10" name="Footer Placeholder 9"/>
          <p:cNvSpPr>
            <a:spLocks noGrp="1"/>
          </p:cNvSpPr>
          <p:nvPr>
            <p:ph type="ftr" sz="quarter" idx="11"/>
          </p:nvPr>
        </p:nvSpPr>
        <p:spPr/>
        <p:txBody>
          <a:bodyPr/>
          <a:lstStyle/>
          <a:p>
            <a:pPr>
              <a:defRPr/>
            </a:pPr>
            <a:r>
              <a:rPr lang="en-CA"/>
              <a:t>IAMAW DL250 Pension Options</a:t>
            </a:r>
          </a:p>
        </p:txBody>
      </p:sp>
      <p:pic>
        <p:nvPicPr>
          <p:cNvPr id="15367"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1295400" y="5715000"/>
            <a:ext cx="6872288"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CA"/>
          </a:p>
        </p:txBody>
      </p:sp>
      <p:pic>
        <p:nvPicPr>
          <p:cNvPr id="16387" name="Content Placeholder 3" descr="goof-off.jpg"/>
          <p:cNvPicPr>
            <a:picLocks noGrp="1" noChangeAspect="1"/>
          </p:cNvPicPr>
          <p:nvPr>
            <p:ph idx="1"/>
          </p:nvPr>
        </p:nvPicPr>
        <p:blipFill>
          <a:blip r:embed="rId2" cstate="print"/>
          <a:srcRect/>
          <a:stretch>
            <a:fillRect/>
          </a:stretch>
        </p:blipFill>
        <p:spPr>
          <a:xfrm>
            <a:off x="2057400" y="457200"/>
            <a:ext cx="4821238" cy="6142038"/>
          </a:xfrm>
        </p:spPr>
      </p:pic>
      <p:sp>
        <p:nvSpPr>
          <p:cNvPr id="8" name="Date Placeholder 7"/>
          <p:cNvSpPr>
            <a:spLocks noGrp="1"/>
          </p:cNvSpPr>
          <p:nvPr>
            <p:ph type="dt" sz="quarter" idx="10"/>
          </p:nvPr>
        </p:nvSpPr>
        <p:spPr/>
        <p:txBody>
          <a:bodyPr/>
          <a:lstStyle/>
          <a:p>
            <a:pPr>
              <a:defRPr/>
            </a:pPr>
            <a:r>
              <a:rPr lang="en-US" dirty="0"/>
              <a:t>April 13, 2022</a:t>
            </a:r>
            <a:endParaRPr lang="en-CA" dirty="0"/>
          </a:p>
        </p:txBody>
      </p:sp>
      <p:sp>
        <p:nvSpPr>
          <p:cNvPr id="9" name="Slide Number Placeholder 8"/>
          <p:cNvSpPr>
            <a:spLocks noGrp="1"/>
          </p:cNvSpPr>
          <p:nvPr>
            <p:ph type="sldNum" sz="quarter" idx="12"/>
          </p:nvPr>
        </p:nvSpPr>
        <p:spPr/>
        <p:txBody>
          <a:bodyPr/>
          <a:lstStyle/>
          <a:p>
            <a:pPr>
              <a:defRPr/>
            </a:pPr>
            <a:fld id="{42DC9EFB-DB3A-4268-98A7-0C2EDA19EEF7}" type="slidenum">
              <a:rPr lang="en-CA" smtClean="0"/>
              <a:pPr>
                <a:defRPr/>
              </a:pPr>
              <a:t>13</a:t>
            </a:fld>
            <a:endParaRPr lang="en-CA"/>
          </a:p>
        </p:txBody>
      </p:sp>
      <p:sp>
        <p:nvSpPr>
          <p:cNvPr id="10" name="Footer Placeholder 9"/>
          <p:cNvSpPr>
            <a:spLocks noGrp="1"/>
          </p:cNvSpPr>
          <p:nvPr>
            <p:ph type="ftr" sz="quarter" idx="11"/>
          </p:nvPr>
        </p:nvSpPr>
        <p:spPr/>
        <p:txBody>
          <a:bodyPr/>
          <a:lstStyle/>
          <a:p>
            <a:pPr>
              <a:defRPr/>
            </a:pPr>
            <a:r>
              <a:rPr lang="en-CA"/>
              <a:t>IAMAW DL250 Pension Options</a:t>
            </a:r>
          </a:p>
        </p:txBody>
      </p:sp>
      <p:pic>
        <p:nvPicPr>
          <p:cNvPr id="16391" name="Picture 4" descr="iam colour logo.gif"/>
          <p:cNvPicPr>
            <a:picLocks noChangeAspect="1"/>
          </p:cNvPicPr>
          <p:nvPr/>
        </p:nvPicPr>
        <p:blipFill>
          <a:blip r:embed="rId3"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CA" sz="4000" dirty="0"/>
              <a:t>Membership Option </a:t>
            </a:r>
            <a:br>
              <a:rPr lang="en-CA" sz="4000" dirty="0"/>
            </a:br>
            <a:r>
              <a:rPr lang="en-CA" sz="4000" dirty="0">
                <a:effectLst>
                  <a:outerShdw blurRad="38100" dist="38100" dir="2700000" algn="tl">
                    <a:srgbClr val="000000">
                      <a:alpha val="43137"/>
                    </a:srgbClr>
                  </a:outerShdw>
                </a:effectLst>
              </a:rPr>
              <a:t>Lodge 692 Machinists Pension Plan</a:t>
            </a:r>
          </a:p>
        </p:txBody>
      </p:sp>
      <p:sp>
        <p:nvSpPr>
          <p:cNvPr id="3" name="Content Placeholder 2"/>
          <p:cNvSpPr>
            <a:spLocks noGrp="1"/>
          </p:cNvSpPr>
          <p:nvPr>
            <p:ph idx="1"/>
          </p:nvPr>
        </p:nvSpPr>
        <p:spPr/>
        <p:txBody>
          <a:bodyPr/>
          <a:lstStyle/>
          <a:p>
            <a:pPr eaLnBrk="1" hangingPunct="1">
              <a:lnSpc>
                <a:spcPct val="90000"/>
              </a:lnSpc>
            </a:pPr>
            <a:r>
              <a:rPr lang="en-CA" sz="2600" dirty="0"/>
              <a:t>Each member has a dollar account in their name which is used to calculate his / her pension at retirement.</a:t>
            </a:r>
          </a:p>
          <a:p>
            <a:pPr eaLnBrk="1" hangingPunct="1">
              <a:lnSpc>
                <a:spcPct val="90000"/>
              </a:lnSpc>
            </a:pPr>
            <a:r>
              <a:rPr lang="en-CA" sz="2600" dirty="0"/>
              <a:t>For members of the 692 Pension Plan, upon retirement, a monthly pension is paid, avoiding the need for a fee-based Register Retirement Income Fund (RRIF). </a:t>
            </a:r>
          </a:p>
          <a:p>
            <a:pPr eaLnBrk="1" hangingPunct="1">
              <a:lnSpc>
                <a:spcPct val="90000"/>
              </a:lnSpc>
            </a:pPr>
            <a:r>
              <a:rPr lang="en-CA" sz="2600" dirty="0"/>
              <a:t>Your money will be paid as long as you or your spouse is alive. There is no danger you will run out of savings during your retirement; a calamity which does happen to those who must convert their RRSP money into a RRIF at retirement. </a:t>
            </a:r>
          </a:p>
          <a:p>
            <a:pPr eaLnBrk="1" hangingPunct="1">
              <a:lnSpc>
                <a:spcPct val="90000"/>
              </a:lnSpc>
            </a:pPr>
            <a:endParaRPr lang="en-CA" sz="2400" dirty="0"/>
          </a:p>
        </p:txBody>
      </p:sp>
      <p:sp>
        <p:nvSpPr>
          <p:cNvPr id="8" name="Date Placeholder 7"/>
          <p:cNvSpPr>
            <a:spLocks noGrp="1"/>
          </p:cNvSpPr>
          <p:nvPr>
            <p:ph type="dt" sz="quarter" idx="10"/>
          </p:nvPr>
        </p:nvSpPr>
        <p:spPr/>
        <p:txBody>
          <a:bodyPr/>
          <a:lstStyle/>
          <a:p>
            <a:pPr>
              <a:defRPr/>
            </a:pPr>
            <a:r>
              <a:rPr lang="en-US" dirty="0"/>
              <a:t>April 13, 2022</a:t>
            </a:r>
            <a:endParaRPr lang="en-CA" dirty="0"/>
          </a:p>
        </p:txBody>
      </p:sp>
      <p:sp>
        <p:nvSpPr>
          <p:cNvPr id="9" name="Slide Number Placeholder 8"/>
          <p:cNvSpPr>
            <a:spLocks noGrp="1"/>
          </p:cNvSpPr>
          <p:nvPr>
            <p:ph type="sldNum" sz="quarter" idx="12"/>
          </p:nvPr>
        </p:nvSpPr>
        <p:spPr/>
        <p:txBody>
          <a:bodyPr/>
          <a:lstStyle/>
          <a:p>
            <a:pPr>
              <a:defRPr/>
            </a:pPr>
            <a:fld id="{B3036880-020C-45A3-BA72-59936752DFA8}" type="slidenum">
              <a:rPr lang="en-CA" smtClean="0"/>
              <a:pPr>
                <a:defRPr/>
              </a:pPr>
              <a:t>14</a:t>
            </a:fld>
            <a:endParaRPr lang="en-CA"/>
          </a:p>
        </p:txBody>
      </p:sp>
      <p:sp>
        <p:nvSpPr>
          <p:cNvPr id="10" name="Footer Placeholder 9"/>
          <p:cNvSpPr>
            <a:spLocks noGrp="1"/>
          </p:cNvSpPr>
          <p:nvPr>
            <p:ph type="ftr" sz="quarter" idx="11"/>
          </p:nvPr>
        </p:nvSpPr>
        <p:spPr/>
        <p:txBody>
          <a:bodyPr/>
          <a:lstStyle/>
          <a:p>
            <a:pPr>
              <a:defRPr/>
            </a:pPr>
            <a:r>
              <a:rPr lang="en-CA"/>
              <a:t>IAMAW DL250 Pension Options</a:t>
            </a:r>
          </a:p>
        </p:txBody>
      </p:sp>
      <p:pic>
        <p:nvPicPr>
          <p:cNvPr id="22535"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715962"/>
          </a:xfrm>
        </p:spPr>
        <p:txBody>
          <a:bodyPr/>
          <a:lstStyle/>
          <a:p>
            <a:pPr eaLnBrk="1" hangingPunct="1"/>
            <a:r>
              <a:rPr lang="en-CA" sz="4000" dirty="0"/>
              <a:t> </a:t>
            </a:r>
            <a:r>
              <a:rPr lang="en-CA" sz="2800" dirty="0"/>
              <a:t>Lodge 692 Machinists Pension Plan </a:t>
            </a:r>
            <a:r>
              <a:rPr lang="en-CA" sz="2800" i="1" dirty="0"/>
              <a:t>(</a:t>
            </a:r>
            <a:r>
              <a:rPr lang="en-CA" sz="2800" i="1" dirty="0" err="1"/>
              <a:t>con’t</a:t>
            </a:r>
            <a:r>
              <a:rPr lang="en-CA" sz="2800" i="1" dirty="0"/>
              <a:t>)</a:t>
            </a:r>
          </a:p>
        </p:txBody>
      </p:sp>
      <p:sp>
        <p:nvSpPr>
          <p:cNvPr id="3" name="Content Placeholder 2"/>
          <p:cNvSpPr>
            <a:spLocks noGrp="1"/>
          </p:cNvSpPr>
          <p:nvPr>
            <p:ph idx="1"/>
          </p:nvPr>
        </p:nvSpPr>
        <p:spPr>
          <a:xfrm>
            <a:off x="457200" y="990600"/>
            <a:ext cx="8229600" cy="4953000"/>
          </a:xfrm>
        </p:spPr>
        <p:txBody>
          <a:bodyPr/>
          <a:lstStyle/>
          <a:p>
            <a:pPr eaLnBrk="1" hangingPunct="1">
              <a:lnSpc>
                <a:spcPct val="90000"/>
              </a:lnSpc>
            </a:pPr>
            <a:r>
              <a:rPr lang="en-CA" sz="2700" dirty="0"/>
              <a:t>The Plan uses a professional money managers, Leith Wheeler, Concert Properties and IFM. We have enjoyed average annual returns of 8.55% over the last 31 years. </a:t>
            </a:r>
          </a:p>
          <a:p>
            <a:pPr eaLnBrk="1" hangingPunct="1">
              <a:lnSpc>
                <a:spcPct val="90000"/>
              </a:lnSpc>
            </a:pPr>
            <a:r>
              <a:rPr lang="en-CA" sz="2700" dirty="0"/>
              <a:t>The assets of the plan have grown since 1988 from about $10,000,000 to over $268,441.00 today. </a:t>
            </a:r>
          </a:p>
          <a:p>
            <a:pPr eaLnBrk="1" hangingPunct="1">
              <a:lnSpc>
                <a:spcPct val="90000"/>
              </a:lnSpc>
            </a:pPr>
            <a:r>
              <a:rPr lang="en-CA" sz="2700" dirty="0"/>
              <a:t>The plan is on sound financial footing and can continue to serve Machinists as long as the need is there.</a:t>
            </a:r>
          </a:p>
          <a:p>
            <a:pPr eaLnBrk="1" hangingPunct="1">
              <a:lnSpc>
                <a:spcPct val="90000"/>
              </a:lnSpc>
            </a:pPr>
            <a:r>
              <a:rPr lang="en-CA" sz="2700" dirty="0"/>
              <a:t>The 692 Machinists Pension Plan was created in British Columbia by and for members of Local Lodge 692. </a:t>
            </a:r>
          </a:p>
          <a:p>
            <a:pPr algn="ctr" eaLnBrk="1" hangingPunct="1">
              <a:lnSpc>
                <a:spcPct val="90000"/>
              </a:lnSpc>
              <a:buNone/>
            </a:pPr>
            <a:r>
              <a:rPr lang="en-CA" sz="2700" b="1" i="1" dirty="0"/>
              <a:t>In 2011, the Plan was opened up </a:t>
            </a:r>
          </a:p>
          <a:p>
            <a:pPr algn="ctr" eaLnBrk="1" hangingPunct="1">
              <a:lnSpc>
                <a:spcPct val="90000"/>
              </a:lnSpc>
              <a:buNone/>
            </a:pPr>
            <a:r>
              <a:rPr lang="en-CA" sz="2700" b="1" i="1" dirty="0"/>
              <a:t>to all District Lodge 250 Machinists </a:t>
            </a:r>
          </a:p>
          <a:p>
            <a:pPr algn="ctr" eaLnBrk="1" hangingPunct="1">
              <a:lnSpc>
                <a:spcPct val="90000"/>
              </a:lnSpc>
              <a:buNone/>
            </a:pPr>
            <a:r>
              <a:rPr lang="en-CA" sz="2700" b="1" i="1" dirty="0"/>
              <a:t>in Local Lodges 11, 456, 692, 1857 and 2711. </a:t>
            </a:r>
          </a:p>
          <a:p>
            <a:pPr eaLnBrk="1" hangingPunct="1">
              <a:lnSpc>
                <a:spcPct val="90000"/>
              </a:lnSpc>
            </a:pPr>
            <a:endParaRPr lang="en-CA" sz="2700" dirty="0"/>
          </a:p>
        </p:txBody>
      </p:sp>
      <p:sp>
        <p:nvSpPr>
          <p:cNvPr id="8" name="Date Placeholder 7"/>
          <p:cNvSpPr>
            <a:spLocks noGrp="1"/>
          </p:cNvSpPr>
          <p:nvPr>
            <p:ph type="dt" sz="quarter" idx="10"/>
          </p:nvPr>
        </p:nvSpPr>
        <p:spPr/>
        <p:txBody>
          <a:bodyPr/>
          <a:lstStyle/>
          <a:p>
            <a:pPr>
              <a:defRPr/>
            </a:pPr>
            <a:r>
              <a:rPr lang="en-US" dirty="0"/>
              <a:t>April 13, 2022</a:t>
            </a:r>
            <a:endParaRPr lang="en-CA" dirty="0"/>
          </a:p>
        </p:txBody>
      </p:sp>
      <p:sp>
        <p:nvSpPr>
          <p:cNvPr id="9" name="Slide Number Placeholder 8"/>
          <p:cNvSpPr>
            <a:spLocks noGrp="1"/>
          </p:cNvSpPr>
          <p:nvPr>
            <p:ph type="sldNum" sz="quarter" idx="12"/>
          </p:nvPr>
        </p:nvSpPr>
        <p:spPr/>
        <p:txBody>
          <a:bodyPr/>
          <a:lstStyle/>
          <a:p>
            <a:pPr>
              <a:defRPr/>
            </a:pPr>
            <a:fld id="{BEB4B3F5-33BA-4D31-8FF7-CA3BDD6A30C1}" type="slidenum">
              <a:rPr lang="en-CA" smtClean="0"/>
              <a:pPr>
                <a:defRPr/>
              </a:pPr>
              <a:t>15</a:t>
            </a:fld>
            <a:endParaRPr lang="en-CA"/>
          </a:p>
        </p:txBody>
      </p:sp>
      <p:sp>
        <p:nvSpPr>
          <p:cNvPr id="10" name="Footer Placeholder 9"/>
          <p:cNvSpPr>
            <a:spLocks noGrp="1"/>
          </p:cNvSpPr>
          <p:nvPr>
            <p:ph type="ftr" sz="quarter" idx="11"/>
          </p:nvPr>
        </p:nvSpPr>
        <p:spPr/>
        <p:txBody>
          <a:bodyPr/>
          <a:lstStyle/>
          <a:p>
            <a:pPr>
              <a:defRPr/>
            </a:pPr>
            <a:r>
              <a:rPr lang="en-CA"/>
              <a:t>IAMAW DL250 Pension Options</a:t>
            </a:r>
          </a:p>
        </p:txBody>
      </p:sp>
      <p:pic>
        <p:nvPicPr>
          <p:cNvPr id="23559"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199" y="418186"/>
            <a:ext cx="8229600" cy="1143000"/>
          </a:xfrm>
        </p:spPr>
        <p:txBody>
          <a:bodyPr/>
          <a:lstStyle/>
          <a:p>
            <a:r>
              <a:rPr lang="en-CA" sz="3200" dirty="0"/>
              <a:t>Machinists Pension Plan (LL692) Returns</a:t>
            </a:r>
          </a:p>
        </p:txBody>
      </p:sp>
      <p:sp>
        <p:nvSpPr>
          <p:cNvPr id="4" name="Date Placeholder 3"/>
          <p:cNvSpPr>
            <a:spLocks noGrp="1"/>
          </p:cNvSpPr>
          <p:nvPr>
            <p:ph type="dt" sz="quarter"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A769411C-43E7-4369-AEC9-2D4BE0BD07A4}" type="slidenum">
              <a:rPr lang="en-CA" smtClean="0"/>
              <a:pPr>
                <a:defRPr/>
              </a:pPr>
              <a:t>16</a:t>
            </a:fld>
            <a:endParaRPr lang="en-CA"/>
          </a:p>
        </p:txBody>
      </p:sp>
      <p:pic>
        <p:nvPicPr>
          <p:cNvPr id="7"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
        <p:nvSpPr>
          <p:cNvPr id="2" name="TextBox 1"/>
          <p:cNvSpPr txBox="1"/>
          <p:nvPr/>
        </p:nvSpPr>
        <p:spPr>
          <a:xfrm rot="21600000">
            <a:off x="457200" y="5440817"/>
            <a:ext cx="7772400" cy="646331"/>
          </a:xfrm>
          <a:prstGeom prst="rect">
            <a:avLst/>
          </a:prstGeom>
          <a:noFill/>
        </p:spPr>
        <p:txBody>
          <a:bodyPr wrap="square" rtlCol="0">
            <a:spAutoFit/>
          </a:bodyPr>
          <a:lstStyle/>
          <a:p>
            <a:pPr algn="ctr"/>
            <a:r>
              <a:rPr lang="en-CA" i="1" u="sng" dirty="0"/>
              <a:t>Average Yearly Return For 33 Years:  Over 8.39%</a:t>
            </a: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26826988"/>
              </p:ext>
            </p:extLst>
          </p:nvPr>
        </p:nvGraphicFramePr>
        <p:xfrm>
          <a:off x="990600" y="1830387"/>
          <a:ext cx="6832599" cy="3341230"/>
        </p:xfrm>
        <a:graphic>
          <a:graphicData uri="http://schemas.openxmlformats.org/drawingml/2006/table">
            <a:tbl>
              <a:tblPr bandRow="1">
                <a:tableStyleId>{5C22544A-7EE6-4342-B048-85BDC9FD1C3A}</a:tableStyleId>
              </a:tblPr>
              <a:tblGrid>
                <a:gridCol w="1180683">
                  <a:extLst>
                    <a:ext uri="{9D8B030D-6E8A-4147-A177-3AD203B41FA5}">
                      <a16:colId xmlns:a16="http://schemas.microsoft.com/office/drawing/2014/main" val="2245956420"/>
                    </a:ext>
                  </a:extLst>
                </a:gridCol>
                <a:gridCol w="850485">
                  <a:extLst>
                    <a:ext uri="{9D8B030D-6E8A-4147-A177-3AD203B41FA5}">
                      <a16:colId xmlns:a16="http://schemas.microsoft.com/office/drawing/2014/main" val="407580045"/>
                    </a:ext>
                  </a:extLst>
                </a:gridCol>
                <a:gridCol w="850485">
                  <a:extLst>
                    <a:ext uri="{9D8B030D-6E8A-4147-A177-3AD203B41FA5}">
                      <a16:colId xmlns:a16="http://schemas.microsoft.com/office/drawing/2014/main" val="3550380144"/>
                    </a:ext>
                  </a:extLst>
                </a:gridCol>
                <a:gridCol w="850485">
                  <a:extLst>
                    <a:ext uri="{9D8B030D-6E8A-4147-A177-3AD203B41FA5}">
                      <a16:colId xmlns:a16="http://schemas.microsoft.com/office/drawing/2014/main" val="1313538921"/>
                    </a:ext>
                  </a:extLst>
                </a:gridCol>
                <a:gridCol w="850485">
                  <a:extLst>
                    <a:ext uri="{9D8B030D-6E8A-4147-A177-3AD203B41FA5}">
                      <a16:colId xmlns:a16="http://schemas.microsoft.com/office/drawing/2014/main" val="1378850755"/>
                    </a:ext>
                  </a:extLst>
                </a:gridCol>
                <a:gridCol w="850485">
                  <a:extLst>
                    <a:ext uri="{9D8B030D-6E8A-4147-A177-3AD203B41FA5}">
                      <a16:colId xmlns:a16="http://schemas.microsoft.com/office/drawing/2014/main" val="1529929265"/>
                    </a:ext>
                  </a:extLst>
                </a:gridCol>
                <a:gridCol w="609302">
                  <a:extLst>
                    <a:ext uri="{9D8B030D-6E8A-4147-A177-3AD203B41FA5}">
                      <a16:colId xmlns:a16="http://schemas.microsoft.com/office/drawing/2014/main" val="467493226"/>
                    </a:ext>
                  </a:extLst>
                </a:gridCol>
                <a:gridCol w="790189">
                  <a:extLst>
                    <a:ext uri="{9D8B030D-6E8A-4147-A177-3AD203B41FA5}">
                      <a16:colId xmlns:a16="http://schemas.microsoft.com/office/drawing/2014/main" val="3147439329"/>
                    </a:ext>
                  </a:extLst>
                </a:gridCol>
              </a:tblGrid>
              <a:tr h="334123">
                <a:tc>
                  <a:txBody>
                    <a:bodyPr/>
                    <a:lstStyle/>
                    <a:p>
                      <a:pPr algn="ctr" rtl="0" fontAlgn="b"/>
                      <a:r>
                        <a:rPr lang="en-US" sz="1600" u="none" strike="noStrike">
                          <a:effectLst/>
                        </a:rPr>
                        <a:t>1988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1998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6.50%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2008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-16.00%</a:t>
                      </a:r>
                      <a:endParaRPr lang="en-US" sz="16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rtl="0" fontAlgn="ctr"/>
                      <a:r>
                        <a:rPr lang="en-US" sz="1600" u="none" strike="noStrike">
                          <a:effectLst/>
                        </a:rPr>
                        <a:t>2018</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dirty="0">
                          <a:effectLst/>
                        </a:rPr>
                        <a:t>-0.20%</a:t>
                      </a:r>
                      <a:endParaRPr lang="en-US" sz="16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79589148"/>
                  </a:ext>
                </a:extLst>
              </a:tr>
              <a:tr h="334123">
                <a:tc>
                  <a:txBody>
                    <a:bodyPr/>
                    <a:lstStyle/>
                    <a:p>
                      <a:pPr algn="ctr" rtl="0" fontAlgn="b"/>
                      <a:r>
                        <a:rPr lang="en-US" sz="1600" u="none" strike="noStrike">
                          <a:effectLst/>
                        </a:rPr>
                        <a:t>1989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11.50%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1999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3.50%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2009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16.00%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2019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13.77%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2420483"/>
                  </a:ext>
                </a:extLst>
              </a:tr>
              <a:tr h="334123">
                <a:tc>
                  <a:txBody>
                    <a:bodyPr/>
                    <a:lstStyle/>
                    <a:p>
                      <a:pPr algn="ctr" rtl="0" fontAlgn="b"/>
                      <a:r>
                        <a:rPr lang="en-US" sz="1600" u="none" strike="noStrike">
                          <a:effectLst/>
                        </a:rPr>
                        <a:t>1990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-2.90%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10.25%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10.75%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ctr"/>
                      <a:r>
                        <a:rPr lang="en-US" sz="1600" u="none" strike="noStrike">
                          <a:effectLst/>
                        </a:rPr>
                        <a:t>2020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dirty="0">
                          <a:effectLst/>
                        </a:rPr>
                        <a:t>6.25%</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17638585"/>
                  </a:ext>
                </a:extLst>
              </a:tr>
              <a:tr h="334123">
                <a:tc>
                  <a:txBody>
                    <a:bodyPr/>
                    <a:lstStyle/>
                    <a:p>
                      <a:pPr algn="ctr" rtl="0" fontAlgn="b"/>
                      <a:r>
                        <a:rPr lang="en-US" sz="1600" u="none" strike="noStrike">
                          <a:effectLst/>
                        </a:rPr>
                        <a:t>1991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19.50%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2001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4.50%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ctr"/>
                      <a:r>
                        <a:rPr lang="en-US" sz="1600" u="none" strike="noStrike">
                          <a:effectLst/>
                        </a:rPr>
                        <a:t>2011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dirty="0">
                          <a:effectLst/>
                        </a:rPr>
                        <a:t>0.75%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b"/>
                      <a:r>
                        <a:rPr lang="en-US" sz="1600" u="none" strike="noStrike">
                          <a:effectLst/>
                        </a:rPr>
                        <a:t>2021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8.40%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2645057"/>
                  </a:ext>
                </a:extLst>
              </a:tr>
              <a:tr h="334123">
                <a:tc>
                  <a:txBody>
                    <a:bodyPr/>
                    <a:lstStyle/>
                    <a:p>
                      <a:pPr algn="ctr" rtl="0" fontAlgn="b"/>
                      <a:r>
                        <a:rPr lang="en-US" sz="1600" u="none" strike="noStrike">
                          <a:effectLst/>
                        </a:rPr>
                        <a:t>1992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8.50%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2002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2.00%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2012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9.45%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ctr"/>
                      <a:r>
                        <a:rPr lang="en-US" sz="1600" u="none" strike="noStrike">
                          <a:effectLst/>
                        </a:rPr>
                        <a:t>2022</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dirty="0">
                          <a:effectLst/>
                        </a:rPr>
                        <a:t>-2.2% </a:t>
                      </a:r>
                      <a:endParaRPr lang="en-US" sz="16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17137665"/>
                  </a:ext>
                </a:extLst>
              </a:tr>
              <a:tr h="334123">
                <a:tc>
                  <a:txBody>
                    <a:bodyPr/>
                    <a:lstStyle/>
                    <a:p>
                      <a:pPr algn="ctr" rtl="0" fontAlgn="b"/>
                      <a:r>
                        <a:rPr lang="en-US" sz="1600" u="none" strike="noStrike">
                          <a:effectLst/>
                        </a:rPr>
                        <a:t>1993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25.00%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2003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13.75%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2013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16.70%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2023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33597"/>
                  </a:ext>
                </a:extLst>
              </a:tr>
              <a:tr h="334123">
                <a:tc>
                  <a:txBody>
                    <a:bodyPr/>
                    <a:lstStyle/>
                    <a:p>
                      <a:pPr algn="ctr" rtl="0" fontAlgn="b"/>
                      <a:r>
                        <a:rPr lang="en-US" sz="1600" u="none" strike="noStrike">
                          <a:effectLst/>
                        </a:rPr>
                        <a:t>1994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2004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12.75%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ctr"/>
                      <a:r>
                        <a:rPr lang="en-US" sz="1600" u="none" strike="noStrike">
                          <a:effectLst/>
                        </a:rPr>
                        <a:t>2014</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dirty="0">
                          <a:effectLst/>
                        </a:rPr>
                        <a:t>9.60%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a:effectLst/>
                        </a:rPr>
                        <a:t>2024</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2554425"/>
                  </a:ext>
                </a:extLst>
              </a:tr>
              <a:tr h="334123">
                <a:tc>
                  <a:txBody>
                    <a:bodyPr/>
                    <a:lstStyle/>
                    <a:p>
                      <a:pPr algn="ctr" rtl="0" fontAlgn="b"/>
                      <a:r>
                        <a:rPr lang="en-US" sz="1600" u="none" strike="noStrike">
                          <a:effectLst/>
                        </a:rPr>
                        <a:t>1995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13.20%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2005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10.25%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ctr"/>
                      <a:r>
                        <a:rPr lang="en-US" sz="1600" u="none" strike="noStrike">
                          <a:effectLst/>
                        </a:rPr>
                        <a:t>2015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dirty="0">
                          <a:effectLst/>
                        </a:rPr>
                        <a:t>1.53%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b"/>
                      <a:r>
                        <a:rPr lang="en-US" sz="1600" u="none" strike="noStrike">
                          <a:effectLst/>
                        </a:rPr>
                        <a:t>2025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0299"/>
                  </a:ext>
                </a:extLst>
              </a:tr>
              <a:tr h="334123">
                <a:tc>
                  <a:txBody>
                    <a:bodyPr/>
                    <a:lstStyle/>
                    <a:p>
                      <a:pPr algn="ctr" rtl="0" fontAlgn="b"/>
                      <a:r>
                        <a:rPr lang="en-US" sz="1600" u="none" strike="noStrike">
                          <a:effectLst/>
                        </a:rPr>
                        <a:t>1996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15.75%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2006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14.25%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ctr"/>
                      <a:r>
                        <a:rPr lang="en-US" sz="1600" u="none" strike="noStrike">
                          <a:effectLst/>
                        </a:rPr>
                        <a:t>2016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dirty="0">
                          <a:effectLst/>
                        </a:rPr>
                        <a:t>11.00%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a:effectLst/>
                        </a:rPr>
                        <a:t>2026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58794838"/>
                  </a:ext>
                </a:extLst>
              </a:tr>
              <a:tr h="334123">
                <a:tc>
                  <a:txBody>
                    <a:bodyPr/>
                    <a:lstStyle/>
                    <a:p>
                      <a:pPr algn="ctr" rtl="0" fontAlgn="b"/>
                      <a:r>
                        <a:rPr lang="en-US" sz="1600" u="none" strike="noStrike">
                          <a:effectLst/>
                        </a:rPr>
                        <a:t>1997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17.00%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a:effectLst/>
                        </a:rPr>
                        <a:t>2007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0.50%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ctr"/>
                      <a:r>
                        <a:rPr lang="en-US" sz="1600" u="none" strike="noStrike">
                          <a:effectLst/>
                        </a:rPr>
                        <a:t>2017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600" u="none" strike="noStrike" dirty="0">
                          <a:effectLst/>
                        </a:rPr>
                        <a:t>12.1</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b"/>
                      <a:r>
                        <a:rPr lang="en-US" sz="1600" u="none" strike="noStrike">
                          <a:effectLst/>
                        </a:rPr>
                        <a:t>2027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8666993"/>
                  </a:ext>
                </a:extLst>
              </a:tr>
            </a:tbl>
          </a:graphicData>
        </a:graphic>
      </p:graphicFrame>
    </p:spTree>
    <p:extLst>
      <p:ext uri="{BB962C8B-B14F-4D97-AF65-F5344CB8AC3E}">
        <p14:creationId xmlns:p14="http://schemas.microsoft.com/office/powerpoint/2010/main" val="313689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15/10/2012</a:t>
            </a:r>
            <a:endParaRPr lang="en-CA"/>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17</a:t>
            </a:fld>
            <a:endParaRPr lang="en-CA"/>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446" y="1814900"/>
            <a:ext cx="4508876" cy="3048000"/>
          </a:xfrm>
          <a:prstGeom prst="rect">
            <a:avLst/>
          </a:prstGeom>
        </p:spPr>
      </p:pic>
      <p:pic>
        <p:nvPicPr>
          <p:cNvPr id="38" name="Picture 37"/>
          <p:cNvPicPr>
            <a:picLocks noChangeAspect="1"/>
          </p:cNvPicPr>
          <p:nvPr/>
        </p:nvPicPr>
        <p:blipFill>
          <a:blip r:embed="rId3"/>
          <a:stretch>
            <a:fillRect/>
          </a:stretch>
        </p:blipFill>
        <p:spPr>
          <a:xfrm>
            <a:off x="-8610600" y="4493441"/>
            <a:ext cx="13639800" cy="1772331"/>
          </a:xfrm>
          <a:prstGeom prst="rect">
            <a:avLst/>
          </a:prstGeom>
        </p:spPr>
      </p:pic>
      <p:sp>
        <p:nvSpPr>
          <p:cNvPr id="39" name="Title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3600" dirty="0"/>
              <a:t>Machinists Pension Plan </a:t>
            </a:r>
          </a:p>
        </p:txBody>
      </p:sp>
      <p:sp>
        <p:nvSpPr>
          <p:cNvPr id="40" name="Content Placeholder 2"/>
          <p:cNvSpPr txBox="1">
            <a:spLocks/>
          </p:cNvSpPr>
          <p:nvPr/>
        </p:nvSpPr>
        <p:spPr>
          <a:xfrm>
            <a:off x="472831" y="762000"/>
            <a:ext cx="8229600" cy="609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CA"/>
              <a:t>The 692 Plan is a balance fund</a:t>
            </a:r>
          </a:p>
          <a:p>
            <a:pPr marL="0" indent="0">
              <a:buFont typeface="Arial" charset="0"/>
              <a:buNone/>
            </a:pPr>
            <a:endParaRPr lang="en-CA" dirty="0"/>
          </a:p>
        </p:txBody>
      </p:sp>
      <p:sp>
        <p:nvSpPr>
          <p:cNvPr id="51" name="Rectangle 50"/>
          <p:cNvSpPr/>
          <p:nvPr/>
        </p:nvSpPr>
        <p:spPr>
          <a:xfrm>
            <a:off x="-1066800" y="3217772"/>
            <a:ext cx="5481667" cy="276999"/>
          </a:xfrm>
          <a:prstGeom prst="rect">
            <a:avLst/>
          </a:prstGeom>
        </p:spPr>
        <p:txBody>
          <a:bodyPr wrap="square">
            <a:spAutoFit/>
          </a:bodyPr>
          <a:lstStyle/>
          <a:p>
            <a:pPr marL="5001895" marR="0">
              <a:spcBef>
                <a:spcPts val="0"/>
              </a:spcBef>
              <a:spcAft>
                <a:spcPts val="0"/>
              </a:spcAft>
            </a:pPr>
            <a:r>
              <a:rPr lang="en-US" sz="1200" spc="-20" dirty="0">
                <a:solidFill>
                  <a:schemeClr val="bg1"/>
                </a:solidFill>
                <a:latin typeface="Calibri Light" panose="020F0302020204030204" pitchFamily="34" charset="0"/>
                <a:ea typeface="Calibri Light" panose="020F0302020204030204" pitchFamily="34" charset="0"/>
              </a:rPr>
              <a:t>6.3%</a:t>
            </a:r>
            <a:endParaRPr lang="en-US" sz="1200" dirty="0">
              <a:solidFill>
                <a:schemeClr val="bg1"/>
              </a:solidFill>
              <a:effectLst/>
              <a:latin typeface="Calibri Light" panose="020F0302020204030204" pitchFamily="34" charset="0"/>
              <a:ea typeface="Calibri Light" panose="020F0302020204030204" pitchFamily="34" charset="0"/>
            </a:endParaRPr>
          </a:p>
        </p:txBody>
      </p:sp>
      <p:sp>
        <p:nvSpPr>
          <p:cNvPr id="52" name="Rectangle 51"/>
          <p:cNvSpPr/>
          <p:nvPr/>
        </p:nvSpPr>
        <p:spPr>
          <a:xfrm>
            <a:off x="3266346" y="3061901"/>
            <a:ext cx="477375" cy="276999"/>
          </a:xfrm>
          <a:prstGeom prst="rect">
            <a:avLst/>
          </a:prstGeom>
        </p:spPr>
        <p:txBody>
          <a:bodyPr wrap="none">
            <a:spAutoFit/>
          </a:bodyPr>
          <a:lstStyle/>
          <a:p>
            <a:r>
              <a:rPr lang="en-US" sz="1200" spc="-20" dirty="0">
                <a:latin typeface="Calibri Light" panose="020F0302020204030204" pitchFamily="34" charset="0"/>
                <a:ea typeface="Calibri Light" panose="020F0302020204030204" pitchFamily="34" charset="0"/>
              </a:rPr>
              <a:t>0.6%</a:t>
            </a:r>
            <a:endParaRPr lang="en-US" sz="1200" dirty="0"/>
          </a:p>
        </p:txBody>
      </p:sp>
      <p:sp>
        <p:nvSpPr>
          <p:cNvPr id="53" name="Rectangle 52"/>
          <p:cNvSpPr/>
          <p:nvPr/>
        </p:nvSpPr>
        <p:spPr>
          <a:xfrm>
            <a:off x="-752231" y="5012139"/>
            <a:ext cx="7315200" cy="233397"/>
          </a:xfrm>
          <a:prstGeom prst="rect">
            <a:avLst/>
          </a:prstGeom>
        </p:spPr>
        <p:txBody>
          <a:bodyPr wrap="square">
            <a:spAutoFit/>
          </a:bodyPr>
          <a:lstStyle/>
          <a:p>
            <a:pPr marL="6192520" marR="0">
              <a:lnSpc>
                <a:spcPts val="1095"/>
              </a:lnSpc>
              <a:spcBef>
                <a:spcPts val="335"/>
              </a:spcBef>
              <a:spcAft>
                <a:spcPts val="0"/>
              </a:spcAft>
            </a:pPr>
            <a:r>
              <a:rPr lang="en-US" spc="-20" dirty="0">
                <a:latin typeface="Calibri Light" panose="020F0302020204030204" pitchFamily="34" charset="0"/>
                <a:ea typeface="Calibri Light" panose="020F0302020204030204" pitchFamily="34" charset="0"/>
              </a:rPr>
              <a:t>1.0%</a:t>
            </a:r>
            <a:endParaRPr lang="en-US" sz="2800" dirty="0">
              <a:effectLst/>
              <a:latin typeface="Calibri Light" panose="020F0302020204030204" pitchFamily="34" charset="0"/>
              <a:ea typeface="Calibri Light" panose="020F0302020204030204" pitchFamily="34" charset="0"/>
            </a:endParaRPr>
          </a:p>
        </p:txBody>
      </p:sp>
    </p:spTree>
    <p:extLst>
      <p:ext uri="{BB962C8B-B14F-4D97-AF65-F5344CB8AC3E}">
        <p14:creationId xmlns:p14="http://schemas.microsoft.com/office/powerpoint/2010/main" val="1757015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18</a:t>
            </a:fld>
            <a:endParaRPr lang="en-CA"/>
          </a:p>
        </p:txBody>
      </p:sp>
      <p:graphicFrame>
        <p:nvGraphicFramePr>
          <p:cNvPr id="8" name="Chart 7"/>
          <p:cNvGraphicFramePr>
            <a:graphicFrameLocks/>
          </p:cNvGraphicFramePr>
          <p:nvPr>
            <p:extLst>
              <p:ext uri="{D42A27DB-BD31-4B8C-83A1-F6EECF244321}">
                <p14:modId xmlns:p14="http://schemas.microsoft.com/office/powerpoint/2010/main" val="3794026165"/>
              </p:ext>
            </p:extLst>
          </p:nvPr>
        </p:nvGraphicFramePr>
        <p:xfrm>
          <a:off x="2007393" y="1647825"/>
          <a:ext cx="5129213" cy="35623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921515" y="751572"/>
            <a:ext cx="3300968" cy="646331"/>
          </a:xfrm>
          <a:prstGeom prst="rect">
            <a:avLst/>
          </a:prstGeom>
          <a:noFill/>
        </p:spPr>
        <p:txBody>
          <a:bodyPr wrap="none" rtlCol="0">
            <a:spAutoFit/>
          </a:bodyPr>
          <a:lstStyle/>
          <a:p>
            <a:pPr algn="ctr"/>
            <a:r>
              <a:rPr lang="en-US" dirty="0"/>
              <a:t>Asset Allocation By Managers </a:t>
            </a:r>
          </a:p>
          <a:p>
            <a:pPr algn="ctr"/>
            <a:r>
              <a:rPr lang="en-US" dirty="0"/>
              <a:t>As of June 2019</a:t>
            </a:r>
          </a:p>
        </p:txBody>
      </p:sp>
    </p:spTree>
    <p:extLst>
      <p:ext uri="{BB962C8B-B14F-4D97-AF65-F5344CB8AC3E}">
        <p14:creationId xmlns:p14="http://schemas.microsoft.com/office/powerpoint/2010/main" val="290545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692 Pension Payment Options</a:t>
            </a:r>
          </a:p>
        </p:txBody>
      </p:sp>
      <p:sp>
        <p:nvSpPr>
          <p:cNvPr id="3" name="Content Placeholder 2"/>
          <p:cNvSpPr>
            <a:spLocks noGrp="1"/>
          </p:cNvSpPr>
          <p:nvPr>
            <p:ph idx="1"/>
          </p:nvPr>
        </p:nvSpPr>
        <p:spPr>
          <a:xfrm>
            <a:off x="457200" y="1295400"/>
            <a:ext cx="8229600" cy="4830763"/>
          </a:xfrm>
        </p:spPr>
        <p:txBody>
          <a:bodyPr/>
          <a:lstStyle/>
          <a:p>
            <a:r>
              <a:rPr lang="en-CA" sz="2600" b="1" i="1" dirty="0"/>
              <a:t>How do I get access to my money?</a:t>
            </a:r>
          </a:p>
          <a:p>
            <a:r>
              <a:rPr lang="en-CA" sz="2600" dirty="0"/>
              <a:t>Prior to retirement, contact the Pension Administrator, who will walk you through your various options </a:t>
            </a:r>
          </a:p>
          <a:p>
            <a:r>
              <a:rPr lang="en-CA" sz="2600" i="1" dirty="0"/>
              <a:t>What about before I retire?</a:t>
            </a:r>
          </a:p>
          <a:p>
            <a:pPr lvl="1">
              <a:buFont typeface="Wingdings" pitchFamily="2" charset="2"/>
              <a:buChar char="Ø"/>
            </a:pPr>
            <a:r>
              <a:rPr lang="en-CA" sz="2600" dirty="0"/>
              <a:t>You cannot access your Pension Account </a:t>
            </a:r>
            <a:r>
              <a:rPr lang="en-CA" sz="2600"/>
              <a:t>unless you </a:t>
            </a:r>
            <a:r>
              <a:rPr lang="en-CA" sz="2600" dirty="0"/>
              <a:t>retire or cease to be a Member of the Pension Plan </a:t>
            </a:r>
            <a:r>
              <a:rPr lang="en-CA" sz="2600" i="1" u="sng" dirty="0"/>
              <a:t>except</a:t>
            </a:r>
            <a:r>
              <a:rPr lang="en-CA" sz="2600" dirty="0"/>
              <a:t> for voluntary contributions. </a:t>
            </a:r>
          </a:p>
          <a:p>
            <a:pPr lvl="1">
              <a:buFont typeface="Wingdings" pitchFamily="2" charset="2"/>
              <a:buChar char="Ø"/>
            </a:pPr>
            <a:r>
              <a:rPr lang="en-CA" sz="2600" dirty="0"/>
              <a:t>Voluntary contributions are always accessible, even if still a Member. There is no cost for the first early withdrawal but subsequent early withdrawals are subject to a fee of $75 + tax </a:t>
            </a:r>
          </a:p>
          <a:p>
            <a:endParaRPr lang="en-CA" sz="2600" dirty="0"/>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19</a:t>
            </a:fld>
            <a:endParaRPr lang="en-CA"/>
          </a:p>
        </p:txBody>
      </p:sp>
      <p:pic>
        <p:nvPicPr>
          <p:cNvPr id="7"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CA"/>
          </a:p>
        </p:txBody>
      </p:sp>
      <p:pic>
        <p:nvPicPr>
          <p:cNvPr id="3075" name="Content Placeholder 4" descr="how long.jpg"/>
          <p:cNvPicPr>
            <a:picLocks noGrp="1" noChangeAspect="1"/>
          </p:cNvPicPr>
          <p:nvPr>
            <p:ph idx="1"/>
          </p:nvPr>
        </p:nvPicPr>
        <p:blipFill>
          <a:blip r:embed="rId3" cstate="print"/>
          <a:srcRect/>
          <a:stretch>
            <a:fillRect/>
          </a:stretch>
        </p:blipFill>
        <p:spPr>
          <a:xfrm>
            <a:off x="2362200" y="381000"/>
            <a:ext cx="5356225" cy="5943600"/>
          </a:xfrm>
        </p:spPr>
      </p:pic>
      <p:pic>
        <p:nvPicPr>
          <p:cNvPr id="3076" name="Picture 4" descr="iam colour logo.gif"/>
          <p:cNvPicPr>
            <a:picLocks noChangeAspect="1"/>
          </p:cNvPicPr>
          <p:nvPr/>
        </p:nvPicPr>
        <p:blipFill>
          <a:blip r:embed="rId4" cstate="print"/>
          <a:srcRect/>
          <a:stretch>
            <a:fillRect/>
          </a:stretch>
        </p:blipFill>
        <p:spPr bwMode="auto">
          <a:xfrm>
            <a:off x="609600" y="5791200"/>
            <a:ext cx="557213" cy="561975"/>
          </a:xfrm>
          <a:prstGeom prst="rect">
            <a:avLst/>
          </a:prstGeom>
          <a:noFill/>
          <a:ln w="9525">
            <a:noFill/>
            <a:miter lim="800000"/>
            <a:headEnd/>
            <a:tailEnd/>
          </a:ln>
        </p:spPr>
      </p:pic>
      <p:sp>
        <p:nvSpPr>
          <p:cNvPr id="8" name="Date Placeholder 7"/>
          <p:cNvSpPr>
            <a:spLocks noGrp="1"/>
          </p:cNvSpPr>
          <p:nvPr>
            <p:ph type="dt" sz="quarter" idx="10"/>
          </p:nvPr>
        </p:nvSpPr>
        <p:spPr/>
        <p:txBody>
          <a:bodyPr/>
          <a:lstStyle/>
          <a:p>
            <a:pPr>
              <a:defRPr/>
            </a:pPr>
            <a:r>
              <a:rPr lang="en-US" dirty="0"/>
              <a:t>April 13, 2022</a:t>
            </a:r>
          </a:p>
        </p:txBody>
      </p:sp>
      <p:sp>
        <p:nvSpPr>
          <p:cNvPr id="9" name="Slide Number Placeholder 8"/>
          <p:cNvSpPr>
            <a:spLocks noGrp="1"/>
          </p:cNvSpPr>
          <p:nvPr>
            <p:ph type="sldNum" sz="quarter" idx="12"/>
          </p:nvPr>
        </p:nvSpPr>
        <p:spPr/>
        <p:txBody>
          <a:bodyPr/>
          <a:lstStyle/>
          <a:p>
            <a:pPr>
              <a:defRPr/>
            </a:pPr>
            <a:fld id="{4F8572AA-FAAD-4EAF-95F1-24B4E5BB362C}" type="slidenum">
              <a:rPr lang="en-CA" smtClean="0"/>
              <a:pPr>
                <a:defRPr/>
              </a:pPr>
              <a:t>2</a:t>
            </a:fld>
            <a:endParaRPr lang="en-CA"/>
          </a:p>
        </p:txBody>
      </p:sp>
      <p:sp>
        <p:nvSpPr>
          <p:cNvPr id="10" name="Footer Placeholder 9"/>
          <p:cNvSpPr>
            <a:spLocks noGrp="1"/>
          </p:cNvSpPr>
          <p:nvPr>
            <p:ph type="ftr" sz="quarter" idx="11"/>
          </p:nvPr>
        </p:nvSpPr>
        <p:spPr/>
        <p:txBody>
          <a:bodyPr/>
          <a:lstStyle/>
          <a:p>
            <a:pPr>
              <a:defRPr/>
            </a:pPr>
            <a:r>
              <a:rPr lang="en-CA"/>
              <a:t>IAMAW DL250 Pension Options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t>692 Pension Payment Options </a:t>
            </a:r>
            <a:r>
              <a:rPr lang="en-CA" sz="3600" i="1" dirty="0"/>
              <a:t>(</a:t>
            </a:r>
            <a:r>
              <a:rPr lang="en-CA" sz="3600" i="1" dirty="0" err="1"/>
              <a:t>con’t</a:t>
            </a:r>
            <a:r>
              <a:rPr lang="en-CA" sz="3600" i="1" dirty="0"/>
              <a:t>)</a:t>
            </a:r>
          </a:p>
        </p:txBody>
      </p:sp>
      <p:sp>
        <p:nvSpPr>
          <p:cNvPr id="3" name="Content Placeholder 2"/>
          <p:cNvSpPr>
            <a:spLocks noGrp="1"/>
          </p:cNvSpPr>
          <p:nvPr>
            <p:ph idx="1"/>
          </p:nvPr>
        </p:nvSpPr>
        <p:spPr>
          <a:xfrm>
            <a:off x="457200" y="1371600"/>
            <a:ext cx="8229600" cy="4953000"/>
          </a:xfrm>
        </p:spPr>
        <p:txBody>
          <a:bodyPr/>
          <a:lstStyle/>
          <a:p>
            <a:r>
              <a:rPr lang="en-CA" dirty="0"/>
              <a:t>To access Collective Agreement mandated Employer and Employee you must either:</a:t>
            </a:r>
          </a:p>
          <a:p>
            <a:pPr lvl="1">
              <a:buFont typeface="Wingdings" pitchFamily="2" charset="2"/>
              <a:buChar char="Ø"/>
            </a:pPr>
            <a:r>
              <a:rPr lang="en-CA" dirty="0"/>
              <a:t> Retire</a:t>
            </a:r>
          </a:p>
          <a:p>
            <a:pPr lvl="1">
              <a:buNone/>
            </a:pPr>
            <a:r>
              <a:rPr lang="en-CA" dirty="0"/>
              <a:t>		-or-</a:t>
            </a:r>
          </a:p>
          <a:p>
            <a:pPr lvl="1">
              <a:buFont typeface="Wingdings" pitchFamily="2" charset="2"/>
              <a:buChar char="Ø"/>
            </a:pPr>
            <a:r>
              <a:rPr lang="en-CA" dirty="0"/>
              <a:t>Cease to be an active Member of the Pension Plan because you no longer are employed under a Collective Agreement which includes the 692 Pension Plan. </a:t>
            </a:r>
          </a:p>
          <a:p>
            <a:pPr lvl="1" indent="0" algn="ctr">
              <a:spcBef>
                <a:spcPts val="0"/>
              </a:spcBef>
              <a:buNone/>
            </a:pPr>
            <a:r>
              <a:rPr lang="en-CA" i="1" dirty="0"/>
              <a:t>You will remain an inactive Member of the Plan until retirement unless you choose to leave.</a:t>
            </a:r>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20</a:t>
            </a:fld>
            <a:endParaRPr lang="en-CA"/>
          </a:p>
        </p:txBody>
      </p:sp>
      <p:pic>
        <p:nvPicPr>
          <p:cNvPr id="8"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t>692 Pension Payment Options </a:t>
            </a:r>
            <a:r>
              <a:rPr lang="en-CA" sz="3600" i="1" dirty="0"/>
              <a:t>(</a:t>
            </a:r>
            <a:r>
              <a:rPr lang="en-CA" sz="3600" i="1" dirty="0" err="1"/>
              <a:t>con’t</a:t>
            </a:r>
            <a:r>
              <a:rPr lang="en-CA" sz="3600" i="1" dirty="0"/>
              <a:t>)</a:t>
            </a:r>
          </a:p>
        </p:txBody>
      </p:sp>
      <p:sp>
        <p:nvSpPr>
          <p:cNvPr id="3" name="Content Placeholder 2"/>
          <p:cNvSpPr>
            <a:spLocks noGrp="1"/>
          </p:cNvSpPr>
          <p:nvPr>
            <p:ph idx="1"/>
          </p:nvPr>
        </p:nvSpPr>
        <p:spPr>
          <a:xfrm>
            <a:off x="457200" y="1295401"/>
            <a:ext cx="8229600" cy="3810000"/>
          </a:xfrm>
        </p:spPr>
        <p:txBody>
          <a:bodyPr/>
          <a:lstStyle/>
          <a:p>
            <a:r>
              <a:rPr lang="en-CA" sz="2600" dirty="0"/>
              <a:t>If your age is less than 55 years old and you are no longer an active Member of the Pension Plan, you may close (cash out) your Pension Account and will receive the larger of: </a:t>
            </a:r>
          </a:p>
          <a:p>
            <a:pPr lvl="1">
              <a:buFont typeface="Wingdings" pitchFamily="2" charset="2"/>
              <a:buChar char="Ø"/>
            </a:pPr>
            <a:r>
              <a:rPr lang="en-CA" sz="2600" dirty="0"/>
              <a:t>your Pension Account</a:t>
            </a:r>
          </a:p>
          <a:p>
            <a:pPr lvl="1">
              <a:buNone/>
            </a:pPr>
            <a:r>
              <a:rPr lang="en-CA" sz="2600" dirty="0"/>
              <a:t>			-or-</a:t>
            </a:r>
          </a:p>
          <a:p>
            <a:pPr lvl="1">
              <a:buFont typeface="Wingdings" pitchFamily="2" charset="2"/>
              <a:buChar char="Ø"/>
            </a:pPr>
            <a:r>
              <a:rPr lang="en-CA" sz="2600" dirty="0"/>
              <a:t>the commuted value of your Pension Account</a:t>
            </a:r>
          </a:p>
          <a:p>
            <a:endParaRPr lang="en-CA" sz="2600" dirty="0"/>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21</a:t>
            </a:fld>
            <a:endParaRPr lang="en-CA"/>
          </a:p>
        </p:txBody>
      </p:sp>
      <p:pic>
        <p:nvPicPr>
          <p:cNvPr id="7"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t>692 Pension Payment Options </a:t>
            </a:r>
            <a:r>
              <a:rPr lang="en-CA" sz="3600" i="1" dirty="0"/>
              <a:t>(</a:t>
            </a:r>
            <a:r>
              <a:rPr lang="en-CA" sz="3600" i="1" dirty="0" err="1"/>
              <a:t>con’t</a:t>
            </a:r>
            <a:r>
              <a:rPr lang="en-CA" sz="3600" i="1" dirty="0"/>
              <a:t>)</a:t>
            </a:r>
          </a:p>
        </p:txBody>
      </p:sp>
      <p:sp>
        <p:nvSpPr>
          <p:cNvPr id="3" name="Content Placeholder 2"/>
          <p:cNvSpPr>
            <a:spLocks noGrp="1"/>
          </p:cNvSpPr>
          <p:nvPr>
            <p:ph idx="1"/>
          </p:nvPr>
        </p:nvSpPr>
        <p:spPr>
          <a:xfrm>
            <a:off x="457200" y="1295400"/>
            <a:ext cx="8229600" cy="4830763"/>
          </a:xfrm>
        </p:spPr>
        <p:txBody>
          <a:bodyPr/>
          <a:lstStyle/>
          <a:p>
            <a:r>
              <a:rPr lang="en-CA" sz="2600" dirty="0"/>
              <a:t>At 55, you must take a monthly Pension, unless the account balance is less than $11,180.00 not including voluntary contributions (20% YMPE 55,900.00) 2018 . If so, you may close the Pension Account and take the lump sum.</a:t>
            </a:r>
          </a:p>
          <a:p>
            <a:endParaRPr lang="en-CA" sz="2600" dirty="0"/>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22</a:t>
            </a:fld>
            <a:endParaRPr lang="en-CA"/>
          </a:p>
        </p:txBody>
      </p:sp>
      <p:pic>
        <p:nvPicPr>
          <p:cNvPr id="7"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Tree>
    <p:extLst>
      <p:ext uri="{BB962C8B-B14F-4D97-AF65-F5344CB8AC3E}">
        <p14:creationId xmlns:p14="http://schemas.microsoft.com/office/powerpoint/2010/main" val="144054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t>692 Pension Payment Options </a:t>
            </a:r>
            <a:r>
              <a:rPr lang="en-CA" sz="3600" i="1" dirty="0"/>
              <a:t>(</a:t>
            </a:r>
            <a:r>
              <a:rPr lang="en-CA" sz="3600" i="1" dirty="0" err="1"/>
              <a:t>con’t</a:t>
            </a:r>
            <a:r>
              <a:rPr lang="en-CA" sz="3600" i="1" dirty="0"/>
              <a:t>)</a:t>
            </a:r>
          </a:p>
        </p:txBody>
      </p:sp>
      <p:sp>
        <p:nvSpPr>
          <p:cNvPr id="3" name="Content Placeholder 2"/>
          <p:cNvSpPr>
            <a:spLocks noGrp="1"/>
          </p:cNvSpPr>
          <p:nvPr>
            <p:ph idx="1"/>
          </p:nvPr>
        </p:nvSpPr>
        <p:spPr>
          <a:xfrm>
            <a:off x="457200" y="1600201"/>
            <a:ext cx="8229600" cy="3962400"/>
          </a:xfrm>
        </p:spPr>
        <p:txBody>
          <a:bodyPr/>
          <a:lstStyle/>
          <a:p>
            <a:r>
              <a:rPr lang="en-CA" dirty="0"/>
              <a:t>The amount of Pension you receive per month is calculated from:</a:t>
            </a:r>
          </a:p>
          <a:p>
            <a:pPr lvl="1">
              <a:buFont typeface="Wingdings" pitchFamily="2" charset="2"/>
              <a:buChar char="Ø"/>
            </a:pPr>
            <a:r>
              <a:rPr lang="en-CA" dirty="0"/>
              <a:t>The total in your Savings Account</a:t>
            </a:r>
          </a:p>
          <a:p>
            <a:pPr lvl="1">
              <a:buFont typeface="Wingdings" pitchFamily="2" charset="2"/>
              <a:buChar char="Ø"/>
            </a:pPr>
            <a:r>
              <a:rPr lang="en-CA" dirty="0"/>
              <a:t>The age of you and your spouse</a:t>
            </a:r>
          </a:p>
          <a:p>
            <a:pPr lvl="1">
              <a:buFont typeface="Wingdings" pitchFamily="2" charset="2"/>
              <a:buChar char="Ø"/>
            </a:pPr>
            <a:r>
              <a:rPr lang="en-CA" dirty="0"/>
              <a:t>The survivor benefit chosen by a married Member</a:t>
            </a:r>
          </a:p>
          <a:p>
            <a:pPr lvl="1">
              <a:buFont typeface="Wingdings" pitchFamily="2" charset="2"/>
              <a:buChar char="Ø"/>
            </a:pPr>
            <a:r>
              <a:rPr lang="en-CA" dirty="0"/>
              <a:t>The guaranteed payment option selected </a:t>
            </a:r>
          </a:p>
          <a:p>
            <a:pPr lvl="1">
              <a:buFont typeface="Wingdings" pitchFamily="2" charset="2"/>
              <a:buChar char="Ø"/>
            </a:pPr>
            <a:r>
              <a:rPr lang="en-CA" dirty="0"/>
              <a:t>The current interest rate of the Pension Plan</a:t>
            </a:r>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23</a:t>
            </a:fld>
            <a:endParaRPr lang="en-CA"/>
          </a:p>
        </p:txBody>
      </p:sp>
      <p:pic>
        <p:nvPicPr>
          <p:cNvPr id="7"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t>692 Pension Payment Options </a:t>
            </a:r>
            <a:r>
              <a:rPr lang="en-CA" sz="3600" i="1" dirty="0"/>
              <a:t>(</a:t>
            </a:r>
            <a:r>
              <a:rPr lang="en-CA" sz="3600" i="1" dirty="0" err="1"/>
              <a:t>con’t</a:t>
            </a:r>
            <a:r>
              <a:rPr lang="en-CA" sz="3600" i="1" dirty="0"/>
              <a:t>)</a:t>
            </a:r>
          </a:p>
        </p:txBody>
      </p:sp>
      <p:sp>
        <p:nvSpPr>
          <p:cNvPr id="3" name="Content Placeholder 2"/>
          <p:cNvSpPr>
            <a:spLocks noGrp="1"/>
          </p:cNvSpPr>
          <p:nvPr>
            <p:ph idx="1"/>
          </p:nvPr>
        </p:nvSpPr>
        <p:spPr>
          <a:xfrm>
            <a:off x="457200" y="1219200"/>
            <a:ext cx="8229600" cy="4906963"/>
          </a:xfrm>
        </p:spPr>
        <p:txBody>
          <a:bodyPr/>
          <a:lstStyle/>
          <a:p>
            <a:r>
              <a:rPr lang="en-CA" sz="2400" dirty="0"/>
              <a:t>The Normal Form Monthly Pension for Retirees 65 years old:</a:t>
            </a:r>
          </a:p>
          <a:p>
            <a:pPr lvl="1">
              <a:buFont typeface="Wingdings" pitchFamily="2" charset="2"/>
              <a:buChar char="Ø"/>
            </a:pPr>
            <a:r>
              <a:rPr lang="en-CA" sz="2400" dirty="0"/>
              <a:t>Married with the default 60% Survivor Pension</a:t>
            </a:r>
          </a:p>
          <a:p>
            <a:pPr lvl="1">
              <a:buFont typeface="Wingdings" pitchFamily="2" charset="2"/>
              <a:buChar char="Ø"/>
            </a:pPr>
            <a:r>
              <a:rPr lang="en-CA" sz="2400" dirty="0"/>
              <a:t>Single with a 5 year of guaranteed payments</a:t>
            </a:r>
          </a:p>
          <a:p>
            <a:r>
              <a:rPr lang="en-CA" sz="2400" dirty="0"/>
              <a:t>For every month before your 65</a:t>
            </a:r>
            <a:r>
              <a:rPr lang="en-CA" sz="2400" baseline="30000" dirty="0"/>
              <a:t>th</a:t>
            </a:r>
            <a:r>
              <a:rPr lang="en-CA" sz="2400" dirty="0"/>
              <a:t> birthday, the Pension is reduced by  ½% less or 6% per year. </a:t>
            </a:r>
          </a:p>
          <a:p>
            <a:r>
              <a:rPr lang="en-CA" sz="2400" dirty="0"/>
              <a:t>Retiring on your 63</a:t>
            </a:r>
            <a:r>
              <a:rPr lang="en-CA" sz="2400" baseline="30000" dirty="0"/>
              <a:t>rd</a:t>
            </a:r>
            <a:r>
              <a:rPr lang="en-CA" sz="2400" dirty="0"/>
              <a:t> birthday will reduce your monthly payment by 24 months X 0.5% = 12%. </a:t>
            </a:r>
          </a:p>
          <a:p>
            <a:r>
              <a:rPr lang="en-CA" sz="2400" dirty="0"/>
              <a:t>The reduction is made as an early Pension will be paid for longer compared to a standard retirement at 65 years old. </a:t>
            </a:r>
          </a:p>
          <a:p>
            <a:r>
              <a:rPr lang="en-CA" sz="2400" dirty="0"/>
              <a:t>There is no reduction of the member’s account balance.</a:t>
            </a:r>
          </a:p>
          <a:p>
            <a:r>
              <a:rPr lang="en-CA" sz="2400" dirty="0"/>
              <a:t>There are no deferred pensions.</a:t>
            </a:r>
          </a:p>
          <a:p>
            <a:endParaRPr lang="en-CA" sz="2400" dirty="0"/>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24</a:t>
            </a:fld>
            <a:endParaRPr lang="en-CA"/>
          </a:p>
        </p:txBody>
      </p:sp>
      <p:pic>
        <p:nvPicPr>
          <p:cNvPr id="7"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CA" sz="3600" dirty="0"/>
              <a:t>692 Pension Payment Options </a:t>
            </a:r>
            <a:r>
              <a:rPr lang="en-CA" sz="3600" i="1" dirty="0"/>
              <a:t>(</a:t>
            </a:r>
            <a:r>
              <a:rPr lang="en-CA" sz="3600" i="1" dirty="0" err="1"/>
              <a:t>con’t</a:t>
            </a:r>
            <a:r>
              <a:rPr lang="en-CA" sz="3600" i="1" dirty="0"/>
              <a:t>)</a:t>
            </a:r>
          </a:p>
        </p:txBody>
      </p:sp>
      <p:sp>
        <p:nvSpPr>
          <p:cNvPr id="3" name="Content Placeholder 2"/>
          <p:cNvSpPr>
            <a:spLocks noGrp="1"/>
          </p:cNvSpPr>
          <p:nvPr>
            <p:ph idx="1"/>
          </p:nvPr>
        </p:nvSpPr>
        <p:spPr>
          <a:xfrm>
            <a:off x="457200" y="1447801"/>
            <a:ext cx="8229600" cy="3962400"/>
          </a:xfrm>
        </p:spPr>
        <p:txBody>
          <a:bodyPr/>
          <a:lstStyle/>
          <a:p>
            <a:r>
              <a:rPr lang="en-CA" dirty="0"/>
              <a:t>Unless the Spouse signs a Release Waiver, Canadian Pension Law dictates a surviving Spouse will receive a 60% pension. </a:t>
            </a:r>
          </a:p>
          <a:p>
            <a:pPr lvl="1">
              <a:buFont typeface="Wingdings" pitchFamily="2" charset="2"/>
              <a:buChar char="Ø"/>
            </a:pPr>
            <a:r>
              <a:rPr lang="en-CA" dirty="0"/>
              <a:t>A pension will be higher with no Survivor benefit.  </a:t>
            </a:r>
          </a:p>
          <a:p>
            <a:pPr lvl="1">
              <a:buFont typeface="Wingdings" pitchFamily="2" charset="2"/>
              <a:buChar char="Ø"/>
            </a:pPr>
            <a:r>
              <a:rPr lang="en-CA" dirty="0"/>
              <a:t>If you opt for a 100% Survivor Pension, the monthly amount will be reduced. Other options include 50% or 75% Survivor Pensions.</a:t>
            </a:r>
          </a:p>
          <a:p>
            <a:pPr lvl="1">
              <a:buNone/>
            </a:pPr>
            <a:endParaRPr lang="en-CA" dirty="0"/>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25</a:t>
            </a:fld>
            <a:endParaRPr lang="en-CA"/>
          </a:p>
        </p:txBody>
      </p:sp>
      <p:pic>
        <p:nvPicPr>
          <p:cNvPr id="8"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CA" sz="3600" dirty="0"/>
              <a:t>692 Pension Payment Options </a:t>
            </a:r>
            <a:r>
              <a:rPr lang="en-CA" sz="3600" i="1" dirty="0"/>
              <a:t>(</a:t>
            </a:r>
            <a:r>
              <a:rPr lang="en-CA" sz="3600" i="1" dirty="0" err="1"/>
              <a:t>con’t</a:t>
            </a:r>
            <a:r>
              <a:rPr lang="en-CA" sz="3600" i="1" dirty="0"/>
              <a:t>)</a:t>
            </a:r>
          </a:p>
        </p:txBody>
      </p:sp>
      <p:sp>
        <p:nvSpPr>
          <p:cNvPr id="3" name="Content Placeholder 2"/>
          <p:cNvSpPr>
            <a:spLocks noGrp="1"/>
          </p:cNvSpPr>
          <p:nvPr>
            <p:ph idx="1"/>
          </p:nvPr>
        </p:nvSpPr>
        <p:spPr>
          <a:xfrm>
            <a:off x="457200" y="990600"/>
            <a:ext cx="8229600" cy="4876799"/>
          </a:xfrm>
        </p:spPr>
        <p:txBody>
          <a:bodyPr/>
          <a:lstStyle/>
          <a:p>
            <a:r>
              <a:rPr lang="en-CA" sz="2800" b="1" dirty="0"/>
              <a:t>Single Pensioners </a:t>
            </a:r>
            <a:r>
              <a:rPr lang="en-CA" sz="2800" dirty="0"/>
              <a:t>can opt for a guarantee of 60, 120 or 180 months or waive the guarantee entirely. Monthly payments will be adjusted accordingly. Should the Pensioner die before the end of the guarantee, his estate will receive the remaining payments.</a:t>
            </a:r>
          </a:p>
          <a:p>
            <a:r>
              <a:rPr lang="en-CA" sz="2800" b="1" dirty="0"/>
              <a:t>Married Pensioners </a:t>
            </a:r>
            <a:r>
              <a:rPr lang="en-CA" sz="2800" dirty="0"/>
              <a:t>can choose to include a guarantee. If the Pensioner dies during the guarantee period, his survivor will receive full payment to the end of the guarantee and then receive the survivor benefit.</a:t>
            </a:r>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dirty="0"/>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26</a:t>
            </a:fld>
            <a:endParaRPr lang="en-CA" dirty="0"/>
          </a:p>
        </p:txBody>
      </p:sp>
      <p:pic>
        <p:nvPicPr>
          <p:cNvPr id="7"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84238"/>
          </a:xfrm>
        </p:spPr>
        <p:txBody>
          <a:bodyPr/>
          <a:lstStyle/>
          <a:p>
            <a:r>
              <a:rPr lang="en-CA" sz="3600" dirty="0"/>
              <a:t>692 Pension Payment Options </a:t>
            </a:r>
            <a:r>
              <a:rPr lang="en-CA" sz="3600" i="1" dirty="0"/>
              <a:t>(</a:t>
            </a:r>
            <a:r>
              <a:rPr lang="en-CA" sz="3600" i="1" dirty="0" err="1"/>
              <a:t>con’t</a:t>
            </a:r>
            <a:r>
              <a:rPr lang="en-CA" sz="3600" i="1" dirty="0"/>
              <a:t>)</a:t>
            </a:r>
          </a:p>
        </p:txBody>
      </p:sp>
      <p:sp>
        <p:nvSpPr>
          <p:cNvPr id="3" name="Content Placeholder 2"/>
          <p:cNvSpPr>
            <a:spLocks noGrp="1"/>
          </p:cNvSpPr>
          <p:nvPr>
            <p:ph idx="1"/>
          </p:nvPr>
        </p:nvSpPr>
        <p:spPr>
          <a:xfrm>
            <a:off x="457200" y="1066800"/>
            <a:ext cx="8229600" cy="5059363"/>
          </a:xfrm>
        </p:spPr>
        <p:txBody>
          <a:bodyPr/>
          <a:lstStyle/>
          <a:p>
            <a:pPr marL="347472" indent="0" algn="ctr">
              <a:spcBef>
                <a:spcPts val="0"/>
              </a:spcBef>
              <a:buNone/>
            </a:pPr>
            <a:r>
              <a:rPr lang="en-CA" dirty="0"/>
              <a:t>These are examples of how Survivor Benefits affect monthly payments </a:t>
            </a:r>
          </a:p>
          <a:p>
            <a:pPr marL="347472" indent="0" algn="ctr">
              <a:spcBef>
                <a:spcPts val="0"/>
              </a:spcBef>
              <a:buNone/>
            </a:pPr>
            <a:r>
              <a:rPr lang="en-CA" dirty="0"/>
              <a:t>for a Single Pensioner:</a:t>
            </a:r>
          </a:p>
          <a:p>
            <a:pPr>
              <a:buNone/>
            </a:pPr>
            <a:endParaRPr lang="en-CA" dirty="0"/>
          </a:p>
          <a:p>
            <a:pPr marL="514350" indent="-514350">
              <a:buNone/>
            </a:pPr>
            <a:endParaRPr lang="en-CA" dirty="0"/>
          </a:p>
          <a:p>
            <a:pPr>
              <a:buNone/>
            </a:pPr>
            <a:endParaRPr lang="en-CA" dirty="0"/>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27</a:t>
            </a:fld>
            <a:endParaRPr lang="en-CA"/>
          </a:p>
        </p:txBody>
      </p:sp>
      <p:graphicFrame>
        <p:nvGraphicFramePr>
          <p:cNvPr id="7" name="Table 6"/>
          <p:cNvGraphicFramePr>
            <a:graphicFrameLocks noGrp="1"/>
          </p:cNvGraphicFramePr>
          <p:nvPr/>
        </p:nvGraphicFramePr>
        <p:xfrm>
          <a:off x="1066800" y="2667000"/>
          <a:ext cx="7391400" cy="2123440"/>
        </p:xfrm>
        <a:graphic>
          <a:graphicData uri="http://schemas.openxmlformats.org/drawingml/2006/table">
            <a:tbl>
              <a:tblPr firstRow="1" bandRow="1">
                <a:tableStyleId>{5C22544A-7EE6-4342-B048-85BDC9FD1C3A}</a:tableStyleId>
              </a:tblPr>
              <a:tblGrid>
                <a:gridCol w="2463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370840">
                <a:tc>
                  <a:txBody>
                    <a:bodyPr/>
                    <a:lstStyle/>
                    <a:p>
                      <a:pPr algn="ctr"/>
                      <a:r>
                        <a:rPr lang="en-CA" dirty="0"/>
                        <a:t>Option</a:t>
                      </a:r>
                    </a:p>
                  </a:txBody>
                  <a:tcPr/>
                </a:tc>
                <a:tc>
                  <a:txBody>
                    <a:bodyPr/>
                    <a:lstStyle/>
                    <a:p>
                      <a:pPr algn="ctr"/>
                      <a:r>
                        <a:rPr lang="en-CA" dirty="0"/>
                        <a:t>Monthly Pension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a:t>%</a:t>
                      </a:r>
                      <a:r>
                        <a:rPr lang="en-CA" baseline="0" dirty="0"/>
                        <a:t> of Default Pension</a:t>
                      </a:r>
                      <a:endParaRPr lang="en-CA" dirty="0"/>
                    </a:p>
                    <a:p>
                      <a:pPr algn="ctr"/>
                      <a:endParaRPr lang="en-CA" dirty="0"/>
                    </a:p>
                  </a:txBody>
                  <a:tcPr/>
                </a:tc>
                <a:extLst>
                  <a:ext uri="{0D108BD9-81ED-4DB2-BD59-A6C34878D82A}">
                    <a16:rowId xmlns:a16="http://schemas.microsoft.com/office/drawing/2014/main" val="10000"/>
                  </a:ext>
                </a:extLst>
              </a:tr>
              <a:tr h="370840">
                <a:tc>
                  <a:txBody>
                    <a:bodyPr/>
                    <a:lstStyle/>
                    <a:p>
                      <a:r>
                        <a:rPr lang="en-CA" dirty="0"/>
                        <a:t>    0 months guarantee</a:t>
                      </a:r>
                    </a:p>
                  </a:txBody>
                  <a:tcPr/>
                </a:tc>
                <a:tc>
                  <a:txBody>
                    <a:bodyPr/>
                    <a:lstStyle/>
                    <a:p>
                      <a:r>
                        <a:rPr lang="en-CA" dirty="0"/>
                        <a:t>$2,922</a:t>
                      </a:r>
                    </a:p>
                  </a:txBody>
                  <a:tcPr/>
                </a:tc>
                <a:tc>
                  <a:txBody>
                    <a:bodyPr/>
                    <a:lstStyle/>
                    <a:p>
                      <a:pPr algn="ctr"/>
                      <a:r>
                        <a:rPr lang="en-CA" dirty="0"/>
                        <a:t>101%</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  60 months guarantee</a:t>
                      </a:r>
                    </a:p>
                  </a:txBody>
                  <a:tcPr/>
                </a:tc>
                <a:tc>
                  <a:txBody>
                    <a:bodyPr/>
                    <a:lstStyle/>
                    <a:p>
                      <a:pPr lvl="0"/>
                      <a:r>
                        <a:rPr lang="en-CA" dirty="0"/>
                        <a:t>$2,882</a:t>
                      </a:r>
                      <a:r>
                        <a:rPr lang="en-CA" baseline="0" dirty="0"/>
                        <a:t>    </a:t>
                      </a:r>
                      <a:r>
                        <a:rPr lang="en-CA" dirty="0"/>
                        <a:t>(Default</a:t>
                      </a:r>
                      <a:r>
                        <a:rPr lang="en-CA" baseline="0" dirty="0"/>
                        <a:t> Pension)</a:t>
                      </a:r>
                      <a:endParaRPr lang="en-CA" dirty="0"/>
                    </a:p>
                  </a:txBody>
                  <a:tcPr/>
                </a:tc>
                <a:tc>
                  <a:txBody>
                    <a:bodyPr/>
                    <a:lstStyle/>
                    <a:p>
                      <a:pPr lvl="0" algn="ctr"/>
                      <a:r>
                        <a:rPr lang="en-CA" dirty="0"/>
                        <a:t>100%</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120 months guarantee</a:t>
                      </a:r>
                    </a:p>
                  </a:txBody>
                  <a:tcPr/>
                </a:tc>
                <a:tc>
                  <a:txBody>
                    <a:bodyPr/>
                    <a:lstStyle/>
                    <a:p>
                      <a:r>
                        <a:rPr lang="en-CA" dirty="0"/>
                        <a:t>$2,776</a:t>
                      </a:r>
                    </a:p>
                  </a:txBody>
                  <a:tcPr/>
                </a:tc>
                <a:tc>
                  <a:txBody>
                    <a:bodyPr/>
                    <a:lstStyle/>
                    <a:p>
                      <a:pPr algn="ctr"/>
                      <a:r>
                        <a:rPr lang="en-CA" dirty="0"/>
                        <a:t>96%</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180 months guarantee</a:t>
                      </a:r>
                    </a:p>
                  </a:txBody>
                  <a:tcPr/>
                </a:tc>
                <a:tc>
                  <a:txBody>
                    <a:bodyPr/>
                    <a:lstStyle/>
                    <a:p>
                      <a:r>
                        <a:rPr lang="en-CA" dirty="0"/>
                        <a:t>$2,632</a:t>
                      </a:r>
                    </a:p>
                  </a:txBody>
                  <a:tcPr/>
                </a:tc>
                <a:tc>
                  <a:txBody>
                    <a:bodyPr/>
                    <a:lstStyle/>
                    <a:p>
                      <a:pPr algn="ctr"/>
                      <a:r>
                        <a:rPr lang="en-CA" dirty="0"/>
                        <a:t>91%</a:t>
                      </a:r>
                    </a:p>
                  </a:txBody>
                  <a:tcPr/>
                </a:tc>
                <a:extLst>
                  <a:ext uri="{0D108BD9-81ED-4DB2-BD59-A6C34878D82A}">
                    <a16:rowId xmlns:a16="http://schemas.microsoft.com/office/drawing/2014/main" val="10004"/>
                  </a:ext>
                </a:extLst>
              </a:tr>
            </a:tbl>
          </a:graphicData>
        </a:graphic>
      </p:graphicFrame>
      <p:pic>
        <p:nvPicPr>
          <p:cNvPr id="8"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
        <p:nvSpPr>
          <p:cNvPr id="9" name="TextBox 8"/>
          <p:cNvSpPr txBox="1"/>
          <p:nvPr/>
        </p:nvSpPr>
        <p:spPr>
          <a:xfrm>
            <a:off x="990600" y="5029200"/>
            <a:ext cx="7467600" cy="646331"/>
          </a:xfrm>
          <a:prstGeom prst="rect">
            <a:avLst/>
          </a:prstGeom>
          <a:noFill/>
        </p:spPr>
        <p:txBody>
          <a:bodyPr wrap="square" rtlCol="0">
            <a:spAutoFit/>
          </a:bodyPr>
          <a:lstStyle/>
          <a:p>
            <a:pPr algn="ctr"/>
            <a:r>
              <a:rPr lang="en-CA" i="1" dirty="0"/>
              <a:t>These are for illustration only. When you retire, the Pension Administrator will present your personal options for monthly payments.</a:t>
            </a:r>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t>692 Pension Payment Options </a:t>
            </a:r>
            <a:r>
              <a:rPr lang="en-CA" sz="3600" i="1" dirty="0"/>
              <a:t>(</a:t>
            </a:r>
            <a:r>
              <a:rPr lang="en-CA" sz="3600" i="1" dirty="0" err="1"/>
              <a:t>con’t</a:t>
            </a:r>
            <a:r>
              <a:rPr lang="en-CA" sz="3600" i="1" dirty="0"/>
              <a:t>)</a:t>
            </a:r>
          </a:p>
        </p:txBody>
      </p:sp>
      <p:sp>
        <p:nvSpPr>
          <p:cNvPr id="3" name="Content Placeholder 2"/>
          <p:cNvSpPr>
            <a:spLocks noGrp="1"/>
          </p:cNvSpPr>
          <p:nvPr>
            <p:ph idx="1"/>
          </p:nvPr>
        </p:nvSpPr>
        <p:spPr>
          <a:xfrm>
            <a:off x="457200" y="1143000"/>
            <a:ext cx="8229600" cy="4983163"/>
          </a:xfrm>
        </p:spPr>
        <p:txBody>
          <a:bodyPr/>
          <a:lstStyle/>
          <a:p>
            <a:pPr indent="0" algn="ctr">
              <a:spcBef>
                <a:spcPts val="0"/>
              </a:spcBef>
              <a:buNone/>
            </a:pPr>
            <a:r>
              <a:rPr lang="en-CA" dirty="0"/>
              <a:t>These are examples of how </a:t>
            </a:r>
          </a:p>
          <a:p>
            <a:pPr indent="0" algn="ctr">
              <a:spcBef>
                <a:spcPts val="0"/>
              </a:spcBef>
              <a:buNone/>
            </a:pPr>
            <a:r>
              <a:rPr lang="en-CA" dirty="0"/>
              <a:t>Survivor Benefits affect monthly payments </a:t>
            </a:r>
          </a:p>
          <a:p>
            <a:pPr indent="0" algn="ctr">
              <a:spcBef>
                <a:spcPts val="0"/>
              </a:spcBef>
              <a:buNone/>
            </a:pPr>
            <a:r>
              <a:rPr lang="en-CA" dirty="0"/>
              <a:t>for a Married Pensioner:</a:t>
            </a:r>
          </a:p>
          <a:p>
            <a:endParaRPr lang="en-CA" dirty="0"/>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28</a:t>
            </a:fld>
            <a:endParaRPr lang="en-CA"/>
          </a:p>
        </p:txBody>
      </p:sp>
      <p:pic>
        <p:nvPicPr>
          <p:cNvPr id="7"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graphicFrame>
        <p:nvGraphicFramePr>
          <p:cNvPr id="8" name="Table 7"/>
          <p:cNvGraphicFramePr>
            <a:graphicFrameLocks noGrp="1"/>
          </p:cNvGraphicFramePr>
          <p:nvPr>
            <p:extLst>
              <p:ext uri="{D42A27DB-BD31-4B8C-83A1-F6EECF244321}">
                <p14:modId xmlns:p14="http://schemas.microsoft.com/office/powerpoint/2010/main" val="1293644389"/>
              </p:ext>
            </p:extLst>
          </p:nvPr>
        </p:nvGraphicFramePr>
        <p:xfrm>
          <a:off x="914400" y="2743200"/>
          <a:ext cx="7391400" cy="2225040"/>
        </p:xfrm>
        <a:graphic>
          <a:graphicData uri="http://schemas.openxmlformats.org/drawingml/2006/table">
            <a:tbl>
              <a:tblPr firstRow="1" bandRow="1">
                <a:tableStyleId>{5C22544A-7EE6-4342-B048-85BDC9FD1C3A}</a:tableStyleId>
              </a:tblPr>
              <a:tblGrid>
                <a:gridCol w="2223430">
                  <a:extLst>
                    <a:ext uri="{9D8B030D-6E8A-4147-A177-3AD203B41FA5}">
                      <a16:colId xmlns:a16="http://schemas.microsoft.com/office/drawing/2014/main" val="20000"/>
                    </a:ext>
                  </a:extLst>
                </a:gridCol>
                <a:gridCol w="288197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370840">
                <a:tc>
                  <a:txBody>
                    <a:bodyPr/>
                    <a:lstStyle/>
                    <a:p>
                      <a:pPr algn="ctr"/>
                      <a:r>
                        <a:rPr lang="en-CA" dirty="0"/>
                        <a:t>Option</a:t>
                      </a:r>
                    </a:p>
                  </a:txBody>
                  <a:tcPr anchor="ctr"/>
                </a:tc>
                <a:tc>
                  <a:txBody>
                    <a:bodyPr/>
                    <a:lstStyle/>
                    <a:p>
                      <a:pPr algn="ctr"/>
                      <a:r>
                        <a:rPr lang="en-CA" dirty="0"/>
                        <a:t>Monthly Pension</a:t>
                      </a:r>
                    </a:p>
                  </a:txBody>
                  <a:tcPr anchor="ctr"/>
                </a:tc>
                <a:tc>
                  <a:txBody>
                    <a:bodyPr/>
                    <a:lstStyle/>
                    <a:p>
                      <a:pPr algn="ctr"/>
                      <a:r>
                        <a:rPr lang="en-CA" dirty="0"/>
                        <a:t>%</a:t>
                      </a:r>
                      <a:r>
                        <a:rPr lang="en-CA" baseline="0" dirty="0"/>
                        <a:t> of Default Pension</a:t>
                      </a:r>
                      <a:endParaRPr lang="en-CA" dirty="0"/>
                    </a:p>
                  </a:txBody>
                  <a:tcPr anchor="ctr"/>
                </a:tc>
                <a:extLst>
                  <a:ext uri="{0D108BD9-81ED-4DB2-BD59-A6C34878D82A}">
                    <a16:rowId xmlns:a16="http://schemas.microsoft.com/office/drawing/2014/main" val="10000"/>
                  </a:ext>
                </a:extLst>
              </a:tr>
              <a:tr h="370840">
                <a:tc>
                  <a:txBody>
                    <a:bodyPr/>
                    <a:lstStyle/>
                    <a:p>
                      <a:r>
                        <a:rPr lang="en-CA" dirty="0"/>
                        <a:t>No survivor</a:t>
                      </a:r>
                      <a:r>
                        <a:rPr lang="en-CA" baseline="0" dirty="0"/>
                        <a:t> benefit</a:t>
                      </a:r>
                      <a:endParaRPr lang="en-CA" dirty="0"/>
                    </a:p>
                  </a:txBody>
                  <a:tcPr/>
                </a:tc>
                <a:tc>
                  <a:txBody>
                    <a:bodyPr/>
                    <a:lstStyle/>
                    <a:p>
                      <a:r>
                        <a:rPr lang="en-CA" dirty="0"/>
                        <a:t>$2,922</a:t>
                      </a:r>
                    </a:p>
                  </a:txBody>
                  <a:tcPr/>
                </a:tc>
                <a:tc>
                  <a:txBody>
                    <a:bodyPr/>
                    <a:lstStyle/>
                    <a:p>
                      <a:pPr algn="ctr"/>
                      <a:r>
                        <a:rPr lang="en-CA" dirty="0"/>
                        <a:t>117%</a:t>
                      </a:r>
                    </a:p>
                  </a:txBody>
                  <a:tcPr/>
                </a:tc>
                <a:extLst>
                  <a:ext uri="{0D108BD9-81ED-4DB2-BD59-A6C34878D82A}">
                    <a16:rowId xmlns:a16="http://schemas.microsoft.com/office/drawing/2014/main" val="10001"/>
                  </a:ext>
                </a:extLst>
              </a:tr>
              <a:tr h="370840">
                <a:tc>
                  <a:txBody>
                    <a:bodyPr/>
                    <a:lstStyle/>
                    <a:p>
                      <a:r>
                        <a:rPr lang="en-CA" dirty="0"/>
                        <a:t>50% survivor</a:t>
                      </a:r>
                      <a:r>
                        <a:rPr lang="en-CA" baseline="0" dirty="0"/>
                        <a:t> benefit</a:t>
                      </a:r>
                      <a:endParaRPr lang="en-CA" dirty="0"/>
                    </a:p>
                  </a:txBody>
                  <a:tcPr/>
                </a:tc>
                <a:tc>
                  <a:txBody>
                    <a:bodyPr/>
                    <a:lstStyle/>
                    <a:p>
                      <a:pPr lvl="0"/>
                      <a:r>
                        <a:rPr lang="en-CA" dirty="0"/>
                        <a:t>$2,562</a:t>
                      </a:r>
                    </a:p>
                  </a:txBody>
                  <a:tcPr/>
                </a:tc>
                <a:tc>
                  <a:txBody>
                    <a:bodyPr/>
                    <a:lstStyle/>
                    <a:p>
                      <a:pPr lvl="0" algn="ctr"/>
                      <a:r>
                        <a:rPr lang="en-CA" dirty="0"/>
                        <a:t>102%</a:t>
                      </a:r>
                    </a:p>
                  </a:txBody>
                  <a:tcPr/>
                </a:tc>
                <a:extLst>
                  <a:ext uri="{0D108BD9-81ED-4DB2-BD59-A6C34878D82A}">
                    <a16:rowId xmlns:a16="http://schemas.microsoft.com/office/drawing/2014/main" val="10002"/>
                  </a:ext>
                </a:extLst>
              </a:tr>
              <a:tr h="370840">
                <a:tc>
                  <a:txBody>
                    <a:bodyPr/>
                    <a:lstStyle/>
                    <a:p>
                      <a:r>
                        <a:rPr lang="en-CA" dirty="0"/>
                        <a:t>60% survivor</a:t>
                      </a:r>
                      <a:r>
                        <a:rPr lang="en-CA" baseline="0" dirty="0"/>
                        <a:t> benefit</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$2,501</a:t>
                      </a:r>
                      <a:r>
                        <a:rPr lang="en-CA" baseline="0" dirty="0"/>
                        <a:t>    </a:t>
                      </a:r>
                      <a:r>
                        <a:rPr lang="en-CA" dirty="0"/>
                        <a:t>(Default</a:t>
                      </a:r>
                      <a:r>
                        <a:rPr lang="en-CA" baseline="0" dirty="0"/>
                        <a:t> Pension)</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t>100%</a:t>
                      </a:r>
                    </a:p>
                  </a:txBody>
                  <a:tcPr/>
                </a:tc>
                <a:extLst>
                  <a:ext uri="{0D108BD9-81ED-4DB2-BD59-A6C34878D82A}">
                    <a16:rowId xmlns:a16="http://schemas.microsoft.com/office/drawing/2014/main" val="10003"/>
                  </a:ext>
                </a:extLst>
              </a:tr>
              <a:tr h="370840">
                <a:tc>
                  <a:txBody>
                    <a:bodyPr/>
                    <a:lstStyle/>
                    <a:p>
                      <a:r>
                        <a:rPr lang="en-CA" dirty="0"/>
                        <a:t>75% survivor</a:t>
                      </a:r>
                      <a:r>
                        <a:rPr lang="en-CA" baseline="0" dirty="0"/>
                        <a:t> benefit</a:t>
                      </a:r>
                      <a:endParaRPr lang="en-CA" dirty="0"/>
                    </a:p>
                  </a:txBody>
                  <a:tcPr/>
                </a:tc>
                <a:tc>
                  <a:txBody>
                    <a:bodyPr/>
                    <a:lstStyle/>
                    <a:p>
                      <a:r>
                        <a:rPr lang="en-CA" dirty="0"/>
                        <a:t>$2,414</a:t>
                      </a:r>
                    </a:p>
                  </a:txBody>
                  <a:tcPr/>
                </a:tc>
                <a:tc>
                  <a:txBody>
                    <a:bodyPr/>
                    <a:lstStyle/>
                    <a:p>
                      <a:pPr algn="ctr"/>
                      <a:r>
                        <a:rPr lang="en-CA" dirty="0"/>
                        <a:t>96%</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100% survivor</a:t>
                      </a:r>
                      <a:r>
                        <a:rPr lang="en-CA" baseline="0" dirty="0"/>
                        <a:t> benefit</a:t>
                      </a:r>
                      <a:endParaRPr lang="en-CA" dirty="0"/>
                    </a:p>
                  </a:txBody>
                  <a:tcPr/>
                </a:tc>
                <a:tc>
                  <a:txBody>
                    <a:bodyPr/>
                    <a:lstStyle/>
                    <a:p>
                      <a:r>
                        <a:rPr lang="en-CA" dirty="0"/>
                        <a:t>$2,281</a:t>
                      </a:r>
                    </a:p>
                  </a:txBody>
                  <a:tcPr/>
                </a:tc>
                <a:tc>
                  <a:txBody>
                    <a:bodyPr/>
                    <a:lstStyle/>
                    <a:p>
                      <a:pPr algn="ctr"/>
                      <a:r>
                        <a:rPr lang="en-CA"/>
                        <a:t>91%</a:t>
                      </a:r>
                      <a:endParaRPr lang="en-CA" dirty="0"/>
                    </a:p>
                  </a:txBody>
                  <a:tcPr/>
                </a:tc>
                <a:extLst>
                  <a:ext uri="{0D108BD9-81ED-4DB2-BD59-A6C34878D82A}">
                    <a16:rowId xmlns:a16="http://schemas.microsoft.com/office/drawing/2014/main" val="10005"/>
                  </a:ext>
                </a:extLst>
              </a:tr>
            </a:tbl>
          </a:graphicData>
        </a:graphic>
      </p:graphicFrame>
      <p:sp>
        <p:nvSpPr>
          <p:cNvPr id="9" name="TextBox 8"/>
          <p:cNvSpPr txBox="1"/>
          <p:nvPr/>
        </p:nvSpPr>
        <p:spPr>
          <a:xfrm>
            <a:off x="914400" y="5181600"/>
            <a:ext cx="7391400" cy="646331"/>
          </a:xfrm>
          <a:prstGeom prst="rect">
            <a:avLst/>
          </a:prstGeom>
          <a:noFill/>
        </p:spPr>
        <p:txBody>
          <a:bodyPr wrap="square" rtlCol="0">
            <a:spAutoFit/>
          </a:bodyPr>
          <a:lstStyle/>
          <a:p>
            <a:pPr algn="ctr"/>
            <a:r>
              <a:rPr lang="en-CA" i="1" dirty="0"/>
              <a:t>These are for illustration only. When you retire, the Pension Administrator will present your personal options for monthly payments.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CA" sz="3600" dirty="0"/>
              <a:t>692 Pension Plan </a:t>
            </a:r>
            <a:r>
              <a:rPr lang="en-CA" sz="3600" i="1" dirty="0"/>
              <a:t>(</a:t>
            </a:r>
            <a:r>
              <a:rPr lang="en-CA" sz="3600" i="1" dirty="0" err="1"/>
              <a:t>con’t</a:t>
            </a:r>
            <a:r>
              <a:rPr lang="en-CA" sz="3600" i="1" dirty="0"/>
              <a:t>)</a:t>
            </a:r>
          </a:p>
        </p:txBody>
      </p:sp>
      <p:sp>
        <p:nvSpPr>
          <p:cNvPr id="3" name="Content Placeholder 2"/>
          <p:cNvSpPr>
            <a:spLocks noGrp="1"/>
          </p:cNvSpPr>
          <p:nvPr>
            <p:ph idx="1"/>
          </p:nvPr>
        </p:nvSpPr>
        <p:spPr>
          <a:xfrm>
            <a:off x="457200" y="1066801"/>
            <a:ext cx="8229600" cy="4572000"/>
          </a:xfrm>
        </p:spPr>
        <p:txBody>
          <a:bodyPr/>
          <a:lstStyle/>
          <a:p>
            <a:r>
              <a:rPr lang="en-CA" dirty="0"/>
              <a:t>Voluntary contributions are allowed for any active Member either:</a:t>
            </a:r>
          </a:p>
          <a:p>
            <a:pPr lvl="1">
              <a:buFont typeface="Wingdings" pitchFamily="2" charset="2"/>
              <a:buChar char="Ø"/>
            </a:pPr>
            <a:r>
              <a:rPr lang="en-CA" dirty="0"/>
              <a:t>As a Registered Plan to Pension Plan transfer </a:t>
            </a:r>
          </a:p>
          <a:p>
            <a:pPr lvl="2">
              <a:buFont typeface="Wingdings" pitchFamily="2" charset="2"/>
              <a:buChar char="v"/>
            </a:pPr>
            <a:r>
              <a:rPr lang="en-CA" dirty="0"/>
              <a:t> RRSP </a:t>
            </a:r>
            <a:r>
              <a:rPr lang="en-CA" dirty="0">
                <a:sym typeface="Wingdings"/>
              </a:rPr>
              <a:t> 692 Pension Plan</a:t>
            </a:r>
          </a:p>
          <a:p>
            <a:pPr lvl="2">
              <a:buFont typeface="Wingdings" pitchFamily="2" charset="2"/>
              <a:buChar char="v"/>
            </a:pPr>
            <a:r>
              <a:rPr lang="en-CA" dirty="0">
                <a:sym typeface="Wingdings"/>
              </a:rPr>
              <a:t>Other Registered Pension Plan  692 Pension Plan</a:t>
            </a:r>
          </a:p>
          <a:p>
            <a:pPr lvl="1" algn="ctr">
              <a:buNone/>
            </a:pPr>
            <a:r>
              <a:rPr lang="en-CA" sz="2000" i="1" dirty="0">
                <a:sym typeface="Wingdings"/>
              </a:rPr>
              <a:t>(These transfers attract no tax)</a:t>
            </a:r>
          </a:p>
          <a:p>
            <a:pPr lvl="1">
              <a:buFont typeface="Wingdings" pitchFamily="2" charset="2"/>
              <a:buChar char="Ø"/>
            </a:pPr>
            <a:r>
              <a:rPr lang="en-CA" dirty="0">
                <a:sym typeface="Wingdings"/>
              </a:rPr>
              <a:t>Additional lump or monthly contributions through payroll</a:t>
            </a:r>
          </a:p>
          <a:p>
            <a:pPr lvl="1" algn="ctr">
              <a:buNone/>
            </a:pPr>
            <a:r>
              <a:rPr lang="en-CA" sz="2000" i="1" dirty="0">
                <a:sym typeface="Wingdings"/>
              </a:rPr>
              <a:t>(These contributions will not be taxed </a:t>
            </a:r>
          </a:p>
          <a:p>
            <a:pPr lvl="1" algn="ctr">
              <a:buNone/>
            </a:pPr>
            <a:r>
              <a:rPr lang="en-CA" sz="2000" i="1" dirty="0">
                <a:sym typeface="Wingdings"/>
              </a:rPr>
              <a:t>up to your contribution limit)</a:t>
            </a:r>
          </a:p>
          <a:p>
            <a:pPr lvl="3">
              <a:buNone/>
            </a:pPr>
            <a:endParaRPr lang="en-CA" dirty="0"/>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29</a:t>
            </a:fld>
            <a:endParaRPr lang="en-CA"/>
          </a:p>
        </p:txBody>
      </p:sp>
      <p:pic>
        <p:nvPicPr>
          <p:cNvPr id="7"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CA"/>
          </a:p>
        </p:txBody>
      </p:sp>
      <p:pic>
        <p:nvPicPr>
          <p:cNvPr id="7171" name="Content Placeholder 3" descr="my party.jpg"/>
          <p:cNvPicPr>
            <a:picLocks noGrp="1" noChangeAspect="1"/>
          </p:cNvPicPr>
          <p:nvPr>
            <p:ph idx="1"/>
          </p:nvPr>
        </p:nvPicPr>
        <p:blipFill>
          <a:blip r:embed="rId2" cstate="print"/>
          <a:srcRect/>
          <a:stretch>
            <a:fillRect/>
          </a:stretch>
        </p:blipFill>
        <p:spPr>
          <a:xfrm>
            <a:off x="1752600" y="685800"/>
            <a:ext cx="5578475" cy="5410200"/>
          </a:xfrm>
        </p:spPr>
      </p:pic>
      <p:pic>
        <p:nvPicPr>
          <p:cNvPr id="7172" name="Picture 4" descr="iam colour logo.gif"/>
          <p:cNvPicPr>
            <a:picLocks noChangeAspect="1"/>
          </p:cNvPicPr>
          <p:nvPr/>
        </p:nvPicPr>
        <p:blipFill>
          <a:blip r:embed="rId3" cstate="print"/>
          <a:srcRect/>
          <a:stretch>
            <a:fillRect/>
          </a:stretch>
        </p:blipFill>
        <p:spPr bwMode="auto">
          <a:xfrm>
            <a:off x="609600" y="5791200"/>
            <a:ext cx="557213" cy="561975"/>
          </a:xfrm>
          <a:prstGeom prst="rect">
            <a:avLst/>
          </a:prstGeom>
          <a:noFill/>
          <a:ln w="9525">
            <a:noFill/>
            <a:miter lim="800000"/>
            <a:headEnd/>
            <a:tailEnd/>
          </a:ln>
        </p:spPr>
      </p:pic>
      <p:sp>
        <p:nvSpPr>
          <p:cNvPr id="8" name="Date Placeholder 7"/>
          <p:cNvSpPr>
            <a:spLocks noGrp="1"/>
          </p:cNvSpPr>
          <p:nvPr>
            <p:ph type="dt" sz="quarter" idx="10"/>
          </p:nvPr>
        </p:nvSpPr>
        <p:spPr>
          <a:xfrm>
            <a:off x="457200" y="6324600"/>
            <a:ext cx="2133600" cy="365125"/>
          </a:xfrm>
        </p:spPr>
        <p:txBody>
          <a:bodyPr/>
          <a:lstStyle/>
          <a:p>
            <a:pPr>
              <a:defRPr/>
            </a:pPr>
            <a:r>
              <a:rPr lang="en-US" dirty="0"/>
              <a:t>April 13, 2022</a:t>
            </a:r>
            <a:endParaRPr lang="en-CA" dirty="0"/>
          </a:p>
        </p:txBody>
      </p:sp>
      <p:sp>
        <p:nvSpPr>
          <p:cNvPr id="9" name="Slide Number Placeholder 8"/>
          <p:cNvSpPr>
            <a:spLocks noGrp="1"/>
          </p:cNvSpPr>
          <p:nvPr>
            <p:ph type="sldNum" sz="quarter" idx="12"/>
          </p:nvPr>
        </p:nvSpPr>
        <p:spPr/>
        <p:txBody>
          <a:bodyPr/>
          <a:lstStyle/>
          <a:p>
            <a:pPr>
              <a:defRPr/>
            </a:pPr>
            <a:fld id="{09A734D8-5CBD-46E4-9147-0F38BC27FFBC}" type="slidenum">
              <a:rPr lang="en-CA" smtClean="0"/>
              <a:pPr>
                <a:defRPr/>
              </a:pPr>
              <a:t>3</a:t>
            </a:fld>
            <a:endParaRPr lang="en-CA"/>
          </a:p>
        </p:txBody>
      </p:sp>
      <p:sp>
        <p:nvSpPr>
          <p:cNvPr id="10" name="Footer Placeholder 9"/>
          <p:cNvSpPr>
            <a:spLocks noGrp="1"/>
          </p:cNvSpPr>
          <p:nvPr>
            <p:ph type="ftr" sz="quarter" idx="11"/>
          </p:nvPr>
        </p:nvSpPr>
        <p:spPr/>
        <p:txBody>
          <a:bodyPr/>
          <a:lstStyle/>
          <a:p>
            <a:pPr>
              <a:defRPr/>
            </a:pPr>
            <a:r>
              <a:rPr lang="en-CA"/>
              <a:t>IAMAW DL250 Pension Options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Annuities Are Paying</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4841714"/>
              </p:ext>
            </p:extLst>
          </p:nvPr>
        </p:nvGraphicFramePr>
        <p:xfrm>
          <a:off x="609602" y="1676401"/>
          <a:ext cx="8077195" cy="4038598"/>
        </p:xfrm>
        <a:graphic>
          <a:graphicData uri="http://schemas.openxmlformats.org/drawingml/2006/table">
            <a:tbl>
              <a:tblPr>
                <a:tableStyleId>{5C22544A-7EE6-4342-B048-85BDC9FD1C3A}</a:tableStyleId>
              </a:tblPr>
              <a:tblGrid>
                <a:gridCol w="2212014">
                  <a:extLst>
                    <a:ext uri="{9D8B030D-6E8A-4147-A177-3AD203B41FA5}">
                      <a16:colId xmlns:a16="http://schemas.microsoft.com/office/drawing/2014/main" val="20000"/>
                    </a:ext>
                  </a:extLst>
                </a:gridCol>
                <a:gridCol w="837883">
                  <a:extLst>
                    <a:ext uri="{9D8B030D-6E8A-4147-A177-3AD203B41FA5}">
                      <a16:colId xmlns:a16="http://schemas.microsoft.com/office/drawing/2014/main" val="20001"/>
                    </a:ext>
                  </a:extLst>
                </a:gridCol>
                <a:gridCol w="837883">
                  <a:extLst>
                    <a:ext uri="{9D8B030D-6E8A-4147-A177-3AD203B41FA5}">
                      <a16:colId xmlns:a16="http://schemas.microsoft.com/office/drawing/2014/main" val="20002"/>
                    </a:ext>
                  </a:extLst>
                </a:gridCol>
                <a:gridCol w="837883">
                  <a:extLst>
                    <a:ext uri="{9D8B030D-6E8A-4147-A177-3AD203B41FA5}">
                      <a16:colId xmlns:a16="http://schemas.microsoft.com/office/drawing/2014/main" val="20003"/>
                    </a:ext>
                  </a:extLst>
                </a:gridCol>
                <a:gridCol w="837883">
                  <a:extLst>
                    <a:ext uri="{9D8B030D-6E8A-4147-A177-3AD203B41FA5}">
                      <a16:colId xmlns:a16="http://schemas.microsoft.com/office/drawing/2014/main" val="20004"/>
                    </a:ext>
                  </a:extLst>
                </a:gridCol>
                <a:gridCol w="837883">
                  <a:extLst>
                    <a:ext uri="{9D8B030D-6E8A-4147-A177-3AD203B41FA5}">
                      <a16:colId xmlns:a16="http://schemas.microsoft.com/office/drawing/2014/main" val="20005"/>
                    </a:ext>
                  </a:extLst>
                </a:gridCol>
                <a:gridCol w="837883">
                  <a:extLst>
                    <a:ext uri="{9D8B030D-6E8A-4147-A177-3AD203B41FA5}">
                      <a16:colId xmlns:a16="http://schemas.microsoft.com/office/drawing/2014/main" val="20006"/>
                    </a:ext>
                  </a:extLst>
                </a:gridCol>
                <a:gridCol w="837883">
                  <a:extLst>
                    <a:ext uri="{9D8B030D-6E8A-4147-A177-3AD203B41FA5}">
                      <a16:colId xmlns:a16="http://schemas.microsoft.com/office/drawing/2014/main" val="20007"/>
                    </a:ext>
                  </a:extLst>
                </a:gridCol>
              </a:tblGrid>
              <a:tr h="331291">
                <a:tc gridSpan="8">
                  <a:txBody>
                    <a:bodyPr/>
                    <a:lstStyle/>
                    <a:p>
                      <a:pPr algn="ctr" fontAlgn="t"/>
                      <a:r>
                        <a:rPr lang="en-CA" sz="1400" u="none" strike="noStrike">
                          <a:effectLst/>
                        </a:rPr>
                        <a:t>CANNEX Financial Exchanges Limited</a:t>
                      </a:r>
                      <a:endParaRPr lang="en-CA" sz="1400" b="1" i="0" u="none" strike="noStrike">
                        <a:effectLst/>
                        <a:latin typeface="Times New Roman" panose="02020603050405020304" pitchFamily="18" charset="0"/>
                      </a:endParaRPr>
                    </a:p>
                  </a:txBody>
                  <a:tcPr marL="6350" marR="6350" marT="635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252413">
                <a:tc gridSpan="8">
                  <a:txBody>
                    <a:bodyPr/>
                    <a:lstStyle/>
                    <a:p>
                      <a:pPr algn="l" fontAlgn="b"/>
                      <a:r>
                        <a:rPr lang="en-CA" sz="1200" u="none" strike="noStrike">
                          <a:effectLst/>
                        </a:rPr>
                        <a:t>Annuities: Single life male, 10 year guarantee</a:t>
                      </a:r>
                      <a:endParaRPr lang="en-CA" sz="1200" b="0" i="0" u="none" strike="noStrike">
                        <a:effectLst/>
                        <a:latin typeface="Times New Roman" panose="02020603050405020304" pitchFamily="18" charset="0"/>
                      </a:endParaRPr>
                    </a:p>
                  </a:txBody>
                  <a:tcPr marL="6350" marR="6350" marT="6350"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1"/>
                  </a:ext>
                </a:extLst>
              </a:tr>
              <a:tr h="252413">
                <a:tc rowSpan="2">
                  <a:txBody>
                    <a:bodyPr/>
                    <a:lstStyle/>
                    <a:p>
                      <a:pPr algn="l" fontAlgn="ctr"/>
                      <a:r>
                        <a:rPr lang="en-CA" sz="1200" u="none" strike="noStrike">
                          <a:effectLst/>
                        </a:rPr>
                        <a:t>Financial Institution</a:t>
                      </a:r>
                      <a:endParaRPr lang="en-CA" sz="1200" b="0" i="0" u="none" strike="noStrike">
                        <a:effectLst/>
                        <a:latin typeface="Times New Roman" panose="02020603050405020304" pitchFamily="18" charset="0"/>
                      </a:endParaRPr>
                    </a:p>
                  </a:txBody>
                  <a:tcPr marL="6350" marR="6350" marT="6350" marB="0" anchor="ctr"/>
                </a:tc>
                <a:tc gridSpan="7">
                  <a:txBody>
                    <a:bodyPr/>
                    <a:lstStyle/>
                    <a:p>
                      <a:pPr algn="ctr" fontAlgn="b"/>
                      <a:r>
                        <a:rPr lang="en-CA" sz="1200" u="none" strike="noStrike">
                          <a:effectLst/>
                        </a:rPr>
                        <a:t>Age in Years</a:t>
                      </a:r>
                      <a:endParaRPr lang="en-CA" sz="1200" b="0" i="0" u="none" strike="noStrike">
                        <a:effectLst/>
                        <a:latin typeface="Times New Roman" panose="02020603050405020304" pitchFamily="18" charset="0"/>
                      </a:endParaRPr>
                    </a:p>
                  </a:txBody>
                  <a:tcPr marL="6350" marR="6350" marT="6350"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2"/>
                  </a:ext>
                </a:extLst>
              </a:tr>
              <a:tr h="252413">
                <a:tc vMerge="1">
                  <a:txBody>
                    <a:bodyPr/>
                    <a:lstStyle/>
                    <a:p>
                      <a:endParaRPr lang="en-CA"/>
                    </a:p>
                  </a:txBody>
                  <a:tcPr/>
                </a:tc>
                <a:tc>
                  <a:txBody>
                    <a:bodyPr/>
                    <a:lstStyle/>
                    <a:p>
                      <a:pPr algn="l" fontAlgn="b"/>
                      <a:r>
                        <a:rPr lang="en-CA" sz="1200" u="none" strike="noStrike">
                          <a:effectLst/>
                        </a:rPr>
                        <a:t>55</a:t>
                      </a:r>
                      <a:endParaRPr lang="en-CA" sz="1200" b="0" i="0" u="none" strike="noStrike">
                        <a:effectLst/>
                        <a:latin typeface="Times New Roman" panose="02020603050405020304" pitchFamily="18" charset="0"/>
                      </a:endParaRPr>
                    </a:p>
                  </a:txBody>
                  <a:tcPr marL="114300" marR="6350" marT="6350" marB="0" anchor="b"/>
                </a:tc>
                <a:tc>
                  <a:txBody>
                    <a:bodyPr/>
                    <a:lstStyle/>
                    <a:p>
                      <a:pPr algn="l" fontAlgn="b"/>
                      <a:r>
                        <a:rPr lang="en-CA" sz="1200" u="none" strike="noStrike">
                          <a:effectLst/>
                        </a:rPr>
                        <a:t>60</a:t>
                      </a:r>
                      <a:endParaRPr lang="en-CA" sz="1200" b="0" i="0" u="none" strike="noStrike">
                        <a:effectLst/>
                        <a:latin typeface="Times New Roman" panose="02020603050405020304" pitchFamily="18" charset="0"/>
                      </a:endParaRPr>
                    </a:p>
                  </a:txBody>
                  <a:tcPr marL="114300" marR="6350" marT="6350" marB="0" anchor="b"/>
                </a:tc>
                <a:tc>
                  <a:txBody>
                    <a:bodyPr/>
                    <a:lstStyle/>
                    <a:p>
                      <a:pPr algn="l" fontAlgn="b"/>
                      <a:r>
                        <a:rPr lang="en-CA" sz="1200" u="none" strike="noStrike">
                          <a:effectLst/>
                        </a:rPr>
                        <a:t>65</a:t>
                      </a:r>
                      <a:endParaRPr lang="en-CA" sz="1200" b="0" i="0" u="none" strike="noStrike">
                        <a:effectLst/>
                        <a:latin typeface="Times New Roman" panose="02020603050405020304" pitchFamily="18" charset="0"/>
                      </a:endParaRPr>
                    </a:p>
                  </a:txBody>
                  <a:tcPr marL="114300" marR="6350" marT="6350" marB="0" anchor="b"/>
                </a:tc>
                <a:tc>
                  <a:txBody>
                    <a:bodyPr/>
                    <a:lstStyle/>
                    <a:p>
                      <a:pPr algn="l" fontAlgn="b"/>
                      <a:r>
                        <a:rPr lang="en-CA" sz="1200" u="none" strike="noStrike">
                          <a:effectLst/>
                        </a:rPr>
                        <a:t>69</a:t>
                      </a:r>
                      <a:endParaRPr lang="en-CA" sz="1200" b="0" i="0" u="none" strike="noStrike">
                        <a:effectLst/>
                        <a:latin typeface="Times New Roman" panose="02020603050405020304" pitchFamily="18" charset="0"/>
                      </a:endParaRPr>
                    </a:p>
                  </a:txBody>
                  <a:tcPr marL="114300" marR="6350" marT="6350" marB="0" anchor="b"/>
                </a:tc>
                <a:tc>
                  <a:txBody>
                    <a:bodyPr/>
                    <a:lstStyle/>
                    <a:p>
                      <a:pPr algn="l" fontAlgn="b"/>
                      <a:r>
                        <a:rPr lang="en-CA" sz="1200" u="none" strike="noStrike">
                          <a:effectLst/>
                        </a:rPr>
                        <a:t>70</a:t>
                      </a:r>
                      <a:endParaRPr lang="en-CA" sz="1200" b="0" i="0" u="none" strike="noStrike">
                        <a:effectLst/>
                        <a:latin typeface="Times New Roman" panose="02020603050405020304" pitchFamily="18" charset="0"/>
                      </a:endParaRPr>
                    </a:p>
                  </a:txBody>
                  <a:tcPr marL="114300" marR="6350" marT="6350" marB="0" anchor="b"/>
                </a:tc>
                <a:tc>
                  <a:txBody>
                    <a:bodyPr/>
                    <a:lstStyle/>
                    <a:p>
                      <a:pPr algn="l" fontAlgn="b"/>
                      <a:r>
                        <a:rPr lang="en-CA" sz="1200" u="none" strike="noStrike">
                          <a:effectLst/>
                        </a:rPr>
                        <a:t>75</a:t>
                      </a:r>
                      <a:endParaRPr lang="en-CA" sz="1200" b="0" i="0" u="none" strike="noStrike">
                        <a:effectLst/>
                        <a:latin typeface="Times New Roman" panose="02020603050405020304" pitchFamily="18" charset="0"/>
                      </a:endParaRPr>
                    </a:p>
                  </a:txBody>
                  <a:tcPr marL="114300" marR="6350" marT="6350" marB="0" anchor="b"/>
                </a:tc>
                <a:tc>
                  <a:txBody>
                    <a:bodyPr/>
                    <a:lstStyle/>
                    <a:p>
                      <a:pPr algn="l" fontAlgn="b"/>
                      <a:r>
                        <a:rPr lang="en-CA" sz="1200" u="none" strike="noStrike">
                          <a:effectLst/>
                        </a:rPr>
                        <a:t>80</a:t>
                      </a:r>
                      <a:endParaRPr lang="en-CA" sz="1200" b="0" i="0" u="none" strike="noStrike">
                        <a:effectLst/>
                        <a:latin typeface="Times New Roman" panose="02020603050405020304" pitchFamily="18" charset="0"/>
                      </a:endParaRPr>
                    </a:p>
                  </a:txBody>
                  <a:tcPr marL="114300" marR="6350" marT="6350" marB="0" anchor="b"/>
                </a:tc>
                <a:extLst>
                  <a:ext uri="{0D108BD9-81ED-4DB2-BD59-A6C34878D82A}">
                    <a16:rowId xmlns:a16="http://schemas.microsoft.com/office/drawing/2014/main" val="10003"/>
                  </a:ext>
                </a:extLst>
              </a:tr>
              <a:tr h="268188">
                <a:tc>
                  <a:txBody>
                    <a:bodyPr/>
                    <a:lstStyle/>
                    <a:p>
                      <a:pPr algn="l" fontAlgn="b"/>
                      <a:r>
                        <a:rPr lang="en-CA" sz="1200" u="none" strike="noStrike">
                          <a:effectLst/>
                        </a:rPr>
                        <a:t>BMO insurance</a:t>
                      </a:r>
                      <a:endParaRPr lang="en-CA" sz="1200" b="1"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423.78</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468.67</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529.48</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590.50</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607.68</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697.58</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781.78</a:t>
                      </a:r>
                      <a:endParaRPr lang="en-CA" sz="1200" b="0" i="0" u="none" strike="noStrike">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4"/>
                  </a:ext>
                </a:extLst>
              </a:tr>
              <a:tr h="268188">
                <a:tc>
                  <a:txBody>
                    <a:bodyPr/>
                    <a:lstStyle/>
                    <a:p>
                      <a:pPr algn="l" fontAlgn="b"/>
                      <a:r>
                        <a:rPr lang="en-CA" sz="1200" u="none" strike="noStrike">
                          <a:effectLst/>
                        </a:rPr>
                        <a:t>Canada Life</a:t>
                      </a:r>
                      <a:endParaRPr lang="en-CA" sz="1200" b="1"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419.84</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484.39</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527.15</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574.77</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600.00</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674.35</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757.07</a:t>
                      </a:r>
                      <a:endParaRPr lang="en-CA" sz="1200" b="0" i="0" u="none" strike="noStrike">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5"/>
                  </a:ext>
                </a:extLst>
              </a:tr>
              <a:tr h="268188">
                <a:tc>
                  <a:txBody>
                    <a:bodyPr/>
                    <a:lstStyle/>
                    <a:p>
                      <a:pPr algn="l" fontAlgn="b"/>
                      <a:r>
                        <a:rPr lang="en-CA" sz="1200" u="none" strike="noStrike">
                          <a:effectLst/>
                        </a:rPr>
                        <a:t>Desjardins Fin. Security</a:t>
                      </a:r>
                      <a:endParaRPr lang="en-CA" sz="1200" b="1"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420.25</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467.01</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526.60</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583.55</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598.95</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666.12</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748.31</a:t>
                      </a:r>
                      <a:endParaRPr lang="en-CA" sz="1200" b="0" i="0" u="none" strike="noStrike">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6"/>
                  </a:ext>
                </a:extLst>
              </a:tr>
              <a:tr h="268188">
                <a:tc>
                  <a:txBody>
                    <a:bodyPr/>
                    <a:lstStyle/>
                    <a:p>
                      <a:pPr algn="l" fontAlgn="b"/>
                      <a:r>
                        <a:rPr lang="en-CA" sz="1200" u="none" strike="noStrike">
                          <a:effectLst/>
                        </a:rPr>
                        <a:t>Empire Life</a:t>
                      </a:r>
                      <a:endParaRPr lang="en-CA" sz="1200" b="1"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437.29</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476.78</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525.15</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570.81</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583.51</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657.05</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756.29</a:t>
                      </a:r>
                      <a:endParaRPr lang="en-CA" sz="1200" b="0" i="0" u="none" strike="noStrike">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7"/>
                  </a:ext>
                </a:extLst>
              </a:tr>
              <a:tr h="268188">
                <a:tc>
                  <a:txBody>
                    <a:bodyPr/>
                    <a:lstStyle/>
                    <a:p>
                      <a:pPr algn="l" fontAlgn="b"/>
                      <a:r>
                        <a:rPr lang="en-CA" sz="1200" u="none" strike="noStrike">
                          <a:effectLst/>
                        </a:rPr>
                        <a:t>Equitable Life</a:t>
                      </a:r>
                      <a:endParaRPr lang="en-CA" sz="1200" b="1"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439.14</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480.49</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515.78</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552.75</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563.54</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631.00</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682.62</a:t>
                      </a:r>
                      <a:endParaRPr lang="en-CA" sz="1200" b="0" i="0" u="none" strike="noStrike">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8"/>
                  </a:ext>
                </a:extLst>
              </a:tr>
              <a:tr h="268188">
                <a:tc>
                  <a:txBody>
                    <a:bodyPr/>
                    <a:lstStyle/>
                    <a:p>
                      <a:pPr algn="l" fontAlgn="b"/>
                      <a:r>
                        <a:rPr lang="en-CA" sz="1200" u="none" strike="noStrike">
                          <a:effectLst/>
                        </a:rPr>
                        <a:t>Great-West Life</a:t>
                      </a:r>
                      <a:endParaRPr lang="en-CA" sz="1200" b="1"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419.84</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484.39</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527.15</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574.77</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600.00</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674.35</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757.07</a:t>
                      </a:r>
                      <a:endParaRPr lang="en-CA" sz="1200" b="0" i="0" u="none" strike="noStrike">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09"/>
                  </a:ext>
                </a:extLst>
              </a:tr>
              <a:tr h="268188">
                <a:tc>
                  <a:txBody>
                    <a:bodyPr/>
                    <a:lstStyle/>
                    <a:p>
                      <a:pPr algn="l" fontAlgn="b"/>
                      <a:r>
                        <a:rPr lang="en-CA" sz="1200" u="none" strike="noStrike">
                          <a:effectLst/>
                        </a:rPr>
                        <a:t>London Life</a:t>
                      </a:r>
                      <a:endParaRPr lang="en-CA" sz="1200" b="1"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419.84</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484.39</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527.15</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574.77</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600.00</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674.35</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757.07</a:t>
                      </a:r>
                      <a:endParaRPr lang="en-CA" sz="1200" b="0" i="0" u="none" strike="noStrike">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10"/>
                  </a:ext>
                </a:extLst>
              </a:tr>
              <a:tr h="268188">
                <a:tc>
                  <a:txBody>
                    <a:bodyPr/>
                    <a:lstStyle/>
                    <a:p>
                      <a:pPr algn="l" fontAlgn="b"/>
                      <a:r>
                        <a:rPr lang="en-CA" sz="1200" u="none" strike="noStrike">
                          <a:effectLst/>
                        </a:rPr>
                        <a:t>Manulife Investments</a:t>
                      </a:r>
                      <a:endParaRPr lang="en-CA" sz="1200" b="1"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407.46</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437.58</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479.43</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525.75</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541.24</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615.34</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707.88</a:t>
                      </a:r>
                      <a:endParaRPr lang="en-CA" sz="1200" b="0" i="0" u="none" strike="noStrike">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11"/>
                  </a:ext>
                </a:extLst>
              </a:tr>
              <a:tr h="268188">
                <a:tc>
                  <a:txBody>
                    <a:bodyPr/>
                    <a:lstStyle/>
                    <a:p>
                      <a:pPr algn="l" fontAlgn="b"/>
                      <a:r>
                        <a:rPr lang="en-CA" sz="1200" u="none" strike="noStrike">
                          <a:effectLst/>
                        </a:rPr>
                        <a:t>RBC Life Insurance</a:t>
                      </a:r>
                      <a:endParaRPr lang="en-CA" sz="1200" b="1"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409.58</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453.40</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516.98</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573.54</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588.36</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673.98</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762.02</a:t>
                      </a:r>
                      <a:endParaRPr lang="en-CA" sz="1200" b="0" i="0" u="none" strike="noStrike">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12"/>
                  </a:ext>
                </a:extLst>
              </a:tr>
              <a:tr h="268188">
                <a:tc>
                  <a:txBody>
                    <a:bodyPr/>
                    <a:lstStyle/>
                    <a:p>
                      <a:pPr algn="l" fontAlgn="b"/>
                      <a:r>
                        <a:rPr lang="en-CA" sz="1200" u="none" strike="noStrike">
                          <a:effectLst/>
                        </a:rPr>
                        <a:t>Standard Life</a:t>
                      </a:r>
                      <a:endParaRPr lang="en-CA" sz="1200" b="1"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413.27</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454.83</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508.46</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560.36</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574.48</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634.74</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710.42</a:t>
                      </a:r>
                      <a:endParaRPr lang="en-CA" sz="1200" b="0" i="0" u="none" strike="noStrike">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13"/>
                  </a:ext>
                </a:extLst>
              </a:tr>
              <a:tr h="268188">
                <a:tc>
                  <a:txBody>
                    <a:bodyPr/>
                    <a:lstStyle/>
                    <a:p>
                      <a:pPr algn="l" fontAlgn="b"/>
                      <a:r>
                        <a:rPr lang="en-CA" sz="1200" u="none" strike="noStrike">
                          <a:effectLst/>
                        </a:rPr>
                        <a:t>Sun Life Assurance Co</a:t>
                      </a:r>
                      <a:endParaRPr lang="en-CA" sz="1200" b="1"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413.53</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466.11</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541.13</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600.22</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617.11</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a:effectLst/>
                        </a:rPr>
                        <a:t>688.19</a:t>
                      </a:r>
                      <a:endParaRPr lang="en-CA" sz="1200" b="0" i="0" u="none" strike="noStrike">
                        <a:effectLst/>
                        <a:latin typeface="Times New Roman" panose="02020603050405020304" pitchFamily="18" charset="0"/>
                      </a:endParaRPr>
                    </a:p>
                  </a:txBody>
                  <a:tcPr marL="6350" marR="6350" marT="6350" marB="0" anchor="b"/>
                </a:tc>
                <a:tc>
                  <a:txBody>
                    <a:bodyPr/>
                    <a:lstStyle/>
                    <a:p>
                      <a:pPr algn="l" fontAlgn="b"/>
                      <a:r>
                        <a:rPr lang="en-CA" sz="1200" u="none" strike="noStrike" dirty="0">
                          <a:effectLst/>
                        </a:rPr>
                        <a:t>766.82</a:t>
                      </a:r>
                      <a:endParaRPr lang="en-CA" sz="1200" b="0" i="0" u="none" strike="noStrike" dirty="0">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014"/>
                  </a:ext>
                </a:extLst>
              </a:tr>
            </a:tbl>
          </a:graphicData>
        </a:graphic>
      </p:graphicFrame>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30</a:t>
            </a:fld>
            <a:endParaRPr lang="en-CA"/>
          </a:p>
        </p:txBody>
      </p:sp>
    </p:spTree>
    <p:extLst>
      <p:ext uri="{BB962C8B-B14F-4D97-AF65-F5344CB8AC3E}">
        <p14:creationId xmlns:p14="http://schemas.microsoft.com/office/powerpoint/2010/main" val="2867297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a:xfrm>
            <a:off x="6553200" y="6251002"/>
            <a:ext cx="2133600" cy="365125"/>
          </a:xfrm>
        </p:spPr>
        <p:txBody>
          <a:bodyPr/>
          <a:lstStyle/>
          <a:p>
            <a:pPr>
              <a:defRPr/>
            </a:pPr>
            <a:fld id="{E5629AB8-34D9-4B35-B702-E496480845DF}" type="slidenum">
              <a:rPr lang="en-CA" smtClean="0"/>
              <a:pPr>
                <a:defRPr/>
              </a:pPr>
              <a:t>31</a:t>
            </a:fld>
            <a:endParaRPr lang="en-CA"/>
          </a:p>
        </p:txBody>
      </p:sp>
      <p:sp>
        <p:nvSpPr>
          <p:cNvPr id="8" name="Rounded Rectangle 7"/>
          <p:cNvSpPr/>
          <p:nvPr/>
        </p:nvSpPr>
        <p:spPr>
          <a:xfrm>
            <a:off x="3123820" y="523869"/>
            <a:ext cx="1895475" cy="1133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CA" sz="1800" b="1" dirty="0">
                <a:solidFill>
                  <a:sysClr val="windowText" lastClr="000000"/>
                </a:solidFill>
              </a:rPr>
              <a:t>Members</a:t>
            </a:r>
            <a:r>
              <a:rPr lang="en-CA" sz="1800" b="1" baseline="0" dirty="0">
                <a:solidFill>
                  <a:sysClr val="windowText" lastClr="000000"/>
                </a:solidFill>
              </a:rPr>
              <a:t> Contributions</a:t>
            </a:r>
            <a:endParaRPr lang="en-CA" sz="1800" b="1" dirty="0">
              <a:solidFill>
                <a:sysClr val="windowText" lastClr="000000"/>
              </a:solidFill>
            </a:endParaRPr>
          </a:p>
        </p:txBody>
      </p:sp>
      <p:sp>
        <p:nvSpPr>
          <p:cNvPr id="9" name="Rounded Rectangle 8"/>
          <p:cNvSpPr/>
          <p:nvPr/>
        </p:nvSpPr>
        <p:spPr>
          <a:xfrm>
            <a:off x="7114795" y="4686294"/>
            <a:ext cx="1866900" cy="1133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CA" sz="1800" b="1">
                <a:solidFill>
                  <a:sysClr val="windowText" lastClr="000000"/>
                </a:solidFill>
              </a:rPr>
              <a:t>Pension</a:t>
            </a:r>
            <a:r>
              <a:rPr lang="en-CA" sz="1800" b="1" baseline="0">
                <a:solidFill>
                  <a:sysClr val="windowText" lastClr="000000"/>
                </a:solidFill>
              </a:rPr>
              <a:t> Trustees</a:t>
            </a:r>
            <a:endParaRPr lang="en-CA" sz="1800" b="1">
              <a:solidFill>
                <a:sysClr val="windowText" lastClr="000000"/>
              </a:solidFill>
            </a:endParaRPr>
          </a:p>
        </p:txBody>
      </p:sp>
      <p:sp>
        <p:nvSpPr>
          <p:cNvPr id="10" name="Rounded Rectangle 9"/>
          <p:cNvSpPr/>
          <p:nvPr/>
        </p:nvSpPr>
        <p:spPr>
          <a:xfrm>
            <a:off x="3695320" y="4686294"/>
            <a:ext cx="1905000" cy="1133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CA" sz="1800" b="1">
                <a:solidFill>
                  <a:sysClr val="windowText" lastClr="000000"/>
                </a:solidFill>
              </a:rPr>
              <a:t>Investor</a:t>
            </a:r>
          </a:p>
          <a:p>
            <a:pPr algn="ctr"/>
            <a:r>
              <a:rPr lang="en-CA" sz="1800" b="1">
                <a:solidFill>
                  <a:sysClr val="windowText" lastClr="000000"/>
                </a:solidFill>
              </a:rPr>
              <a:t>Lieth</a:t>
            </a:r>
            <a:r>
              <a:rPr lang="en-CA" sz="1800" b="1" baseline="0">
                <a:solidFill>
                  <a:sysClr val="windowText" lastClr="000000"/>
                </a:solidFill>
              </a:rPr>
              <a:t> Wheeler</a:t>
            </a:r>
            <a:endParaRPr lang="en-CA" sz="1800" b="1">
              <a:solidFill>
                <a:sysClr val="windowText" lastClr="000000"/>
              </a:solidFill>
            </a:endParaRPr>
          </a:p>
        </p:txBody>
      </p:sp>
      <p:sp>
        <p:nvSpPr>
          <p:cNvPr id="11" name="Rounded Rectangle 10"/>
          <p:cNvSpPr/>
          <p:nvPr/>
        </p:nvSpPr>
        <p:spPr>
          <a:xfrm>
            <a:off x="5209795" y="2400294"/>
            <a:ext cx="1914525" cy="1133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CA" sz="1800" b="1">
                <a:solidFill>
                  <a:sysClr val="windowText" lastClr="000000"/>
                </a:solidFill>
              </a:rPr>
              <a:t>Administrator</a:t>
            </a:r>
          </a:p>
          <a:p>
            <a:pPr algn="ctr"/>
            <a:r>
              <a:rPr lang="en-CA" sz="1800" b="1">
                <a:solidFill>
                  <a:sysClr val="windowText" lastClr="000000"/>
                </a:solidFill>
              </a:rPr>
              <a:t>D A </a:t>
            </a:r>
          </a:p>
          <a:p>
            <a:pPr algn="ctr"/>
            <a:r>
              <a:rPr lang="en-CA" sz="1800" b="1">
                <a:solidFill>
                  <a:sysClr val="windowText" lastClr="000000"/>
                </a:solidFill>
              </a:rPr>
              <a:t>Townley</a:t>
            </a:r>
          </a:p>
        </p:txBody>
      </p:sp>
      <p:sp>
        <p:nvSpPr>
          <p:cNvPr id="12" name="Rounded Rectangle 11"/>
          <p:cNvSpPr/>
          <p:nvPr/>
        </p:nvSpPr>
        <p:spPr>
          <a:xfrm>
            <a:off x="1218820" y="2409819"/>
            <a:ext cx="1905000" cy="1133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CA" sz="1800" b="1" dirty="0">
                <a:solidFill>
                  <a:sysClr val="windowText" lastClr="000000"/>
                </a:solidFill>
              </a:rPr>
              <a:t>Canadian Western Trust</a:t>
            </a:r>
          </a:p>
        </p:txBody>
      </p:sp>
      <p:cxnSp>
        <p:nvCxnSpPr>
          <p:cNvPr id="13" name="Straight Arrow Connector 12"/>
          <p:cNvCxnSpPr/>
          <p:nvPr/>
        </p:nvCxnSpPr>
        <p:spPr>
          <a:xfrm flipH="1">
            <a:off x="2171320" y="1090607"/>
            <a:ext cx="952500" cy="1319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2"/>
          <p:cNvSpPr txBox="1"/>
          <p:nvPr/>
        </p:nvSpPr>
        <p:spPr>
          <a:xfrm>
            <a:off x="1990345" y="1754182"/>
            <a:ext cx="1635512"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400" dirty="0"/>
              <a:t>Money is Deposited</a:t>
            </a:r>
          </a:p>
        </p:txBody>
      </p:sp>
      <p:cxnSp>
        <p:nvCxnSpPr>
          <p:cNvPr id="15" name="Straight Arrow Connector 14"/>
          <p:cNvCxnSpPr/>
          <p:nvPr/>
        </p:nvCxnSpPr>
        <p:spPr>
          <a:xfrm>
            <a:off x="5019295" y="1090607"/>
            <a:ext cx="1147763" cy="1309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80012" y="1682738"/>
            <a:ext cx="169302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400" dirty="0"/>
              <a:t>Deposit</a:t>
            </a:r>
            <a:r>
              <a:rPr lang="en-CA" sz="1400" baseline="0" dirty="0"/>
              <a:t> Information </a:t>
            </a:r>
            <a:endParaRPr lang="en-CA" sz="1400" dirty="0"/>
          </a:p>
        </p:txBody>
      </p:sp>
      <p:sp>
        <p:nvSpPr>
          <p:cNvPr id="17" name="Rounded Rectangle 16"/>
          <p:cNvSpPr/>
          <p:nvPr/>
        </p:nvSpPr>
        <p:spPr>
          <a:xfrm>
            <a:off x="837820" y="4695819"/>
            <a:ext cx="1943100" cy="1133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CA" sz="1800" b="1">
                <a:solidFill>
                  <a:sysClr val="windowText" lastClr="000000"/>
                </a:solidFill>
              </a:rPr>
              <a:t>Member </a:t>
            </a:r>
          </a:p>
          <a:p>
            <a:pPr algn="ctr"/>
            <a:r>
              <a:rPr lang="en-CA" sz="1800" b="1">
                <a:solidFill>
                  <a:sysClr val="windowText" lastClr="000000"/>
                </a:solidFill>
              </a:rPr>
              <a:t>Collecting </a:t>
            </a:r>
          </a:p>
          <a:p>
            <a:pPr algn="ctr"/>
            <a:r>
              <a:rPr lang="en-CA" sz="1800" b="1">
                <a:solidFill>
                  <a:sysClr val="windowText" lastClr="000000"/>
                </a:solidFill>
              </a:rPr>
              <a:t>Pension</a:t>
            </a:r>
          </a:p>
        </p:txBody>
      </p:sp>
      <p:sp>
        <p:nvSpPr>
          <p:cNvPr id="18" name="TextBox 25"/>
          <p:cNvSpPr txBox="1"/>
          <p:nvPr/>
        </p:nvSpPr>
        <p:spPr>
          <a:xfrm>
            <a:off x="3407575" y="2694537"/>
            <a:ext cx="1699440" cy="73866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400" dirty="0"/>
              <a:t>Payment Verification</a:t>
            </a:r>
          </a:p>
          <a:p>
            <a:r>
              <a:rPr lang="en-CA" sz="1400" dirty="0"/>
              <a:t>Pension</a:t>
            </a:r>
            <a:r>
              <a:rPr lang="en-CA" sz="1400" baseline="0" dirty="0"/>
              <a:t> &amp; Payout</a:t>
            </a:r>
          </a:p>
          <a:p>
            <a:r>
              <a:rPr lang="en-CA" sz="1400" baseline="0" dirty="0"/>
              <a:t>Requests</a:t>
            </a:r>
            <a:endParaRPr lang="en-CA" sz="1400" dirty="0"/>
          </a:p>
        </p:txBody>
      </p:sp>
      <p:cxnSp>
        <p:nvCxnSpPr>
          <p:cNvPr id="19" name="Straight Arrow Connector 18"/>
          <p:cNvCxnSpPr/>
          <p:nvPr/>
        </p:nvCxnSpPr>
        <p:spPr>
          <a:xfrm flipH="1">
            <a:off x="3123820" y="2967032"/>
            <a:ext cx="2085975"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600320" y="5253032"/>
            <a:ext cx="15144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809370" y="3543294"/>
            <a:ext cx="361950" cy="1152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167058" y="3533769"/>
            <a:ext cx="1881187" cy="11525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126995" y="3186107"/>
            <a:ext cx="1524000" cy="1709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36"/>
          <p:cNvSpPr txBox="1"/>
          <p:nvPr/>
        </p:nvSpPr>
        <p:spPr>
          <a:xfrm>
            <a:off x="6478208" y="4040182"/>
            <a:ext cx="2228110"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400" dirty="0"/>
              <a:t>Instruction and Compliance </a:t>
            </a:r>
          </a:p>
        </p:txBody>
      </p:sp>
      <p:sp>
        <p:nvSpPr>
          <p:cNvPr id="25" name="TextBox 37"/>
          <p:cNvSpPr txBox="1"/>
          <p:nvPr/>
        </p:nvSpPr>
        <p:spPr>
          <a:xfrm>
            <a:off x="5638767" y="4945600"/>
            <a:ext cx="1589025" cy="73866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400" dirty="0"/>
              <a:t>Plan</a:t>
            </a:r>
            <a:r>
              <a:rPr lang="en-CA" sz="1400" baseline="0" dirty="0"/>
              <a:t> Returns </a:t>
            </a:r>
          </a:p>
          <a:p>
            <a:r>
              <a:rPr lang="en-CA" sz="1400" baseline="0" dirty="0"/>
              <a:t>and investment </a:t>
            </a:r>
          </a:p>
          <a:p>
            <a:r>
              <a:rPr lang="en-CA" sz="1400" baseline="0" dirty="0"/>
              <a:t>Recommendations </a:t>
            </a:r>
            <a:endParaRPr lang="en-CA" sz="1400" dirty="0"/>
          </a:p>
        </p:txBody>
      </p:sp>
      <p:sp>
        <p:nvSpPr>
          <p:cNvPr id="26" name="TextBox 66"/>
          <p:cNvSpPr txBox="1"/>
          <p:nvPr/>
        </p:nvSpPr>
        <p:spPr>
          <a:xfrm>
            <a:off x="2989903" y="3911791"/>
            <a:ext cx="1839863"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400" dirty="0"/>
              <a:t>Investment Instruction</a:t>
            </a:r>
          </a:p>
        </p:txBody>
      </p:sp>
      <p:sp>
        <p:nvSpPr>
          <p:cNvPr id="27" name="TextBox 67"/>
          <p:cNvSpPr txBox="1"/>
          <p:nvPr/>
        </p:nvSpPr>
        <p:spPr>
          <a:xfrm>
            <a:off x="1341013" y="3911791"/>
            <a:ext cx="1429815"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CA" sz="1400" dirty="0"/>
              <a:t>Pension Cheques</a:t>
            </a:r>
          </a:p>
        </p:txBody>
      </p:sp>
    </p:spTree>
    <p:extLst>
      <p:ext uri="{BB962C8B-B14F-4D97-AF65-F5344CB8AC3E}">
        <p14:creationId xmlns:p14="http://schemas.microsoft.com/office/powerpoint/2010/main" val="1204845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effectLst>
                  <a:outerShdw blurRad="38100" dist="38100" dir="2700000" algn="tl">
                    <a:srgbClr val="000000">
                      <a:alpha val="43137"/>
                    </a:srgbClr>
                  </a:outerShdw>
                </a:effectLst>
              </a:rPr>
              <a:t>The Hidden Advantage</a:t>
            </a:r>
            <a:br>
              <a:rPr lang="en-CA" sz="4000" dirty="0">
                <a:effectLst>
                  <a:outerShdw blurRad="38100" dist="38100" dir="2700000" algn="tl">
                    <a:srgbClr val="000000">
                      <a:alpha val="43137"/>
                    </a:srgbClr>
                  </a:outerShdw>
                </a:effectLst>
              </a:rPr>
            </a:br>
            <a:r>
              <a:rPr lang="en-CA" sz="4000" dirty="0">
                <a:effectLst>
                  <a:outerShdw blurRad="38100" dist="38100" dir="2700000" algn="tl">
                    <a:srgbClr val="000000">
                      <a:alpha val="43137"/>
                    </a:srgbClr>
                  </a:outerShdw>
                </a:effectLst>
              </a:rPr>
              <a:t>of a Register Pension Plan</a:t>
            </a:r>
          </a:p>
        </p:txBody>
      </p:sp>
      <p:sp>
        <p:nvSpPr>
          <p:cNvPr id="3" name="Content Placeholder 2"/>
          <p:cNvSpPr>
            <a:spLocks noGrp="1"/>
          </p:cNvSpPr>
          <p:nvPr>
            <p:ph idx="1"/>
          </p:nvPr>
        </p:nvSpPr>
        <p:spPr>
          <a:xfrm>
            <a:off x="457200" y="1600200"/>
            <a:ext cx="8229600" cy="4525963"/>
          </a:xfrm>
        </p:spPr>
        <p:txBody>
          <a:bodyPr/>
          <a:lstStyle/>
          <a:p>
            <a:pPr indent="0" algn="ctr">
              <a:spcBef>
                <a:spcPts val="0"/>
              </a:spcBef>
              <a:buNone/>
            </a:pPr>
            <a:r>
              <a:rPr lang="en-CA" dirty="0"/>
              <a:t>If your employer goes bankrupt, </a:t>
            </a:r>
          </a:p>
          <a:p>
            <a:pPr indent="0" algn="ctr">
              <a:spcBef>
                <a:spcPts val="0"/>
              </a:spcBef>
              <a:buNone/>
            </a:pPr>
            <a:r>
              <a:rPr lang="en-CA" dirty="0"/>
              <a:t>any contributions mandated by the Collective Agreement to a Registered Pension Plan have Super-Priority in receivership.</a:t>
            </a:r>
          </a:p>
          <a:p>
            <a:pPr indent="0">
              <a:buNone/>
            </a:pPr>
            <a:endParaRPr lang="en-CA" dirty="0"/>
          </a:p>
          <a:p>
            <a:pPr indent="0" algn="ctr">
              <a:spcBef>
                <a:spcPts val="0"/>
              </a:spcBef>
              <a:buNone/>
            </a:pPr>
            <a:r>
              <a:rPr lang="en-CA" dirty="0"/>
              <a:t>	The Receiver must make good on Pension contributions before anyone else is paid</a:t>
            </a:r>
          </a:p>
          <a:p>
            <a:pPr lvl="1" indent="0" algn="ctr">
              <a:spcBef>
                <a:spcPts val="0"/>
              </a:spcBef>
              <a:buNone/>
            </a:pPr>
            <a:r>
              <a:rPr lang="en-CA" sz="3200" i="1" dirty="0"/>
              <a:t>…even the Banks!</a:t>
            </a:r>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32</a:t>
            </a:fld>
            <a:endParaRPr lang="en-CA"/>
          </a:p>
        </p:txBody>
      </p:sp>
      <p:pic>
        <p:nvPicPr>
          <p:cNvPr id="7"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33</a:t>
            </a:fld>
            <a:endParaRPr lang="en-CA"/>
          </a:p>
        </p:txBody>
      </p:sp>
      <p:pic>
        <p:nvPicPr>
          <p:cNvPr id="7" name="Content Placeholder 3" descr="fishing.jpg"/>
          <p:cNvPicPr>
            <a:picLocks noChangeAspect="1"/>
          </p:cNvPicPr>
          <p:nvPr/>
        </p:nvPicPr>
        <p:blipFill>
          <a:blip r:embed="rId2" cstate="print"/>
          <a:srcRect/>
          <a:stretch>
            <a:fillRect/>
          </a:stretch>
        </p:blipFill>
        <p:spPr bwMode="auto">
          <a:xfrm>
            <a:off x="1905000" y="914400"/>
            <a:ext cx="5486400" cy="4740275"/>
          </a:xfrm>
          <a:prstGeom prst="rect">
            <a:avLst/>
          </a:prstGeom>
          <a:noFill/>
          <a:ln w="9525">
            <a:noFill/>
            <a:miter lim="800000"/>
            <a:headEnd/>
            <a:tailEnd/>
          </a:ln>
        </p:spPr>
      </p:pic>
      <p:pic>
        <p:nvPicPr>
          <p:cNvPr id="8" name="Picture 4" descr="iam colour logo.gif"/>
          <p:cNvPicPr>
            <a:picLocks noChangeAspect="1"/>
          </p:cNvPicPr>
          <p:nvPr/>
        </p:nvPicPr>
        <p:blipFill>
          <a:blip r:embed="rId3" cstate="print"/>
          <a:srcRect/>
          <a:stretch>
            <a:fillRect/>
          </a:stretch>
        </p:blipFill>
        <p:spPr bwMode="auto">
          <a:xfrm>
            <a:off x="609600" y="5791200"/>
            <a:ext cx="557213" cy="561975"/>
          </a:xfrm>
          <a:prstGeom prst="rect">
            <a:avLst/>
          </a:prstGeom>
          <a:noFill/>
          <a:ln w="9525">
            <a:noFill/>
            <a:miter lim="800000"/>
            <a:headEnd/>
            <a:tailEnd/>
          </a:ln>
        </p:spPr>
      </p:pic>
      <p:sp>
        <p:nvSpPr>
          <p:cNvPr id="2" name="Title 1"/>
          <p:cNvSpPr>
            <a:spLocks noGrp="1"/>
          </p:cNvSpPr>
          <p:nvPr>
            <p:ph type="title"/>
          </p:nvPr>
        </p:nvSpPr>
        <p:spPr/>
        <p:txBody>
          <a:bodyPr/>
          <a:lstStyle/>
          <a:p>
            <a:r>
              <a:rPr lang="en-CA" i="1" dirty="0">
                <a:solidFill>
                  <a:srgbClr val="0070C0"/>
                </a:solidFill>
                <a:effectLst>
                  <a:outerShdw blurRad="38100" dist="38100" dir="2700000" algn="tl">
                    <a:srgbClr val="000000">
                      <a:alpha val="43137"/>
                    </a:srgbClr>
                  </a:outerShdw>
                </a:effectLst>
              </a:rPr>
              <a:t>Happy Dreams!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Target Plans Help</a:t>
            </a:r>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dirty="0"/>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34</a:t>
            </a:fld>
            <a:endParaRPr lang="en-CA"/>
          </a:p>
        </p:txBody>
      </p:sp>
      <p:graphicFrame>
        <p:nvGraphicFramePr>
          <p:cNvPr id="7" name="Chart 6"/>
          <p:cNvGraphicFramePr>
            <a:graphicFrameLocks/>
          </p:cNvGraphicFramePr>
          <p:nvPr>
            <p:extLst>
              <p:ext uri="{D42A27DB-BD31-4B8C-83A1-F6EECF244321}">
                <p14:modId xmlns:p14="http://schemas.microsoft.com/office/powerpoint/2010/main" val="3810502703"/>
              </p:ext>
            </p:extLst>
          </p:nvPr>
        </p:nvGraphicFramePr>
        <p:xfrm>
          <a:off x="914400" y="1417638"/>
          <a:ext cx="7467599" cy="4068762"/>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4" descr="iam colour logo.gif"/>
          <p:cNvPicPr>
            <a:picLocks noChangeAspect="1"/>
          </p:cNvPicPr>
          <p:nvPr/>
        </p:nvPicPr>
        <p:blipFill>
          <a:blip r:embed="rId3" cstate="print"/>
          <a:srcRect/>
          <a:stretch>
            <a:fillRect/>
          </a:stretch>
        </p:blipFill>
        <p:spPr bwMode="auto">
          <a:xfrm>
            <a:off x="609600" y="5791200"/>
            <a:ext cx="557213" cy="561975"/>
          </a:xfrm>
          <a:prstGeom prst="rect">
            <a:avLst/>
          </a:prstGeom>
          <a:noFill/>
          <a:ln w="9525">
            <a:noFill/>
            <a:miter lim="800000"/>
            <a:headEnd/>
            <a:tailEnd/>
          </a:ln>
        </p:spPr>
      </p:pic>
    </p:spTree>
    <p:extLst>
      <p:ext uri="{BB962C8B-B14F-4D97-AF65-F5344CB8AC3E}">
        <p14:creationId xmlns:p14="http://schemas.microsoft.com/office/powerpoint/2010/main" val="353884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dirty="0"/>
              <a:t> Pension Plans </a:t>
            </a:r>
          </a:p>
        </p:txBody>
      </p:sp>
      <p:sp>
        <p:nvSpPr>
          <p:cNvPr id="3" name="Content Placeholder 2"/>
          <p:cNvSpPr>
            <a:spLocks noGrp="1"/>
          </p:cNvSpPr>
          <p:nvPr>
            <p:ph idx="1"/>
          </p:nvPr>
        </p:nvSpPr>
        <p:spPr>
          <a:xfrm>
            <a:off x="457200" y="1600200"/>
            <a:ext cx="8229600" cy="4724400"/>
          </a:xfrm>
        </p:spPr>
        <p:txBody>
          <a:bodyPr rtlCol="0">
            <a:normAutofit fontScale="85000" lnSpcReduction="10000"/>
          </a:bodyPr>
          <a:lstStyle/>
          <a:p>
            <a:pPr eaLnBrk="1" fontAlgn="auto" hangingPunct="1">
              <a:spcAft>
                <a:spcPts val="0"/>
              </a:spcAft>
              <a:buFont typeface="Arial" pitchFamily="34" charset="0"/>
              <a:buChar char="•"/>
              <a:defRPr/>
            </a:pPr>
            <a:r>
              <a:rPr lang="en-CA" dirty="0"/>
              <a:t>Pension Plans can be employer, Union or multi-employer. </a:t>
            </a:r>
          </a:p>
          <a:p>
            <a:pPr eaLnBrk="1" fontAlgn="auto" hangingPunct="1">
              <a:spcAft>
                <a:spcPts val="0"/>
              </a:spcAft>
              <a:buFont typeface="Arial" pitchFamily="34" charset="0"/>
              <a:buChar char="•"/>
              <a:defRPr/>
            </a:pPr>
            <a:r>
              <a:rPr lang="en-CA" dirty="0"/>
              <a:t>A Defined Contribution (DC) pension has a set contribution by the employer to an employee account</a:t>
            </a:r>
          </a:p>
          <a:p>
            <a:pPr eaLnBrk="1" fontAlgn="auto" hangingPunct="1">
              <a:spcAft>
                <a:spcPts val="0"/>
              </a:spcAft>
              <a:buFont typeface="Arial" pitchFamily="34" charset="0"/>
              <a:buChar char="•"/>
              <a:defRPr/>
            </a:pPr>
            <a:r>
              <a:rPr lang="en-CA" dirty="0"/>
              <a:t>A Defined Benefit (DB) pension has a set benefit based on years of service</a:t>
            </a:r>
          </a:p>
          <a:p>
            <a:pPr eaLnBrk="1" fontAlgn="auto" hangingPunct="1">
              <a:spcAft>
                <a:spcPts val="0"/>
              </a:spcAft>
              <a:buFont typeface="Arial" pitchFamily="34" charset="0"/>
              <a:buChar char="•"/>
              <a:defRPr/>
            </a:pPr>
            <a:r>
              <a:rPr lang="en-CA" dirty="0"/>
              <a:t>A Hybrid pension has aspects of both DB and DC pensions, some are Target plans.</a:t>
            </a:r>
          </a:p>
          <a:p>
            <a:pPr eaLnBrk="1" fontAlgn="auto" hangingPunct="1">
              <a:spcAft>
                <a:spcPts val="0"/>
              </a:spcAft>
              <a:buFont typeface="Arial" pitchFamily="34" charset="0"/>
              <a:buChar char="•"/>
              <a:defRPr/>
            </a:pPr>
            <a:r>
              <a:rPr lang="en-CA" dirty="0"/>
              <a:t>Employer pensions are dependent on the health of the sponsoring employer. Many bankrupt companies, such     	as Nortel, have reneged on promised benefits.</a:t>
            </a:r>
          </a:p>
        </p:txBody>
      </p:sp>
      <p:pic>
        <p:nvPicPr>
          <p:cNvPr id="9220" name="Picture 2"/>
          <p:cNvPicPr>
            <a:picLocks noChangeAspect="1" noChangeArrowheads="1"/>
          </p:cNvPicPr>
          <p:nvPr/>
        </p:nvPicPr>
        <p:blipFill>
          <a:blip r:embed="rId2" cstate="print"/>
          <a:srcRect/>
          <a:stretch>
            <a:fillRect/>
          </a:stretch>
        </p:blipFill>
        <p:spPr bwMode="auto">
          <a:xfrm>
            <a:off x="1295400" y="6096000"/>
            <a:ext cx="6872288" cy="355600"/>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r>
              <a:rPr lang="en-US" dirty="0"/>
              <a:t>April 13, 2022</a:t>
            </a:r>
            <a:endParaRPr lang="en-CA" dirty="0"/>
          </a:p>
        </p:txBody>
      </p:sp>
      <p:sp>
        <p:nvSpPr>
          <p:cNvPr id="10" name="Slide Number Placeholder 9"/>
          <p:cNvSpPr>
            <a:spLocks noGrp="1"/>
          </p:cNvSpPr>
          <p:nvPr>
            <p:ph type="sldNum" sz="quarter" idx="12"/>
          </p:nvPr>
        </p:nvSpPr>
        <p:spPr/>
        <p:txBody>
          <a:bodyPr/>
          <a:lstStyle/>
          <a:p>
            <a:pPr>
              <a:defRPr/>
            </a:pPr>
            <a:fld id="{B10C92DF-E73C-49F5-A7F3-3BE3FE316D04}" type="slidenum">
              <a:rPr lang="en-CA" smtClean="0"/>
              <a:pPr>
                <a:defRPr/>
              </a:pPr>
              <a:t>4</a:t>
            </a:fld>
            <a:endParaRPr lang="en-CA"/>
          </a:p>
        </p:txBody>
      </p:sp>
      <p:sp>
        <p:nvSpPr>
          <p:cNvPr id="11" name="Footer Placeholder 10"/>
          <p:cNvSpPr>
            <a:spLocks noGrp="1"/>
          </p:cNvSpPr>
          <p:nvPr>
            <p:ph type="ftr" sz="quarter" idx="11"/>
          </p:nvPr>
        </p:nvSpPr>
        <p:spPr/>
        <p:txBody>
          <a:bodyPr/>
          <a:lstStyle/>
          <a:p>
            <a:pPr>
              <a:defRPr/>
            </a:pPr>
            <a:r>
              <a:rPr lang="en-CA"/>
              <a:t>IAMAW DL250 Pension Options</a:t>
            </a:r>
          </a:p>
        </p:txBody>
      </p:sp>
      <p:pic>
        <p:nvPicPr>
          <p:cNvPr id="9224" name="Picture 4" descr="iam colour logo.gif"/>
          <p:cNvPicPr>
            <a:picLocks noChangeAspect="1"/>
          </p:cNvPicPr>
          <p:nvPr/>
        </p:nvPicPr>
        <p:blipFill>
          <a:blip r:embed="rId3"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CA" dirty="0"/>
              <a:t>Pension Plans </a:t>
            </a:r>
            <a:r>
              <a:rPr lang="en-CA" i="1" dirty="0"/>
              <a:t>(</a:t>
            </a:r>
            <a:r>
              <a:rPr lang="en-CA" i="1" dirty="0" err="1"/>
              <a:t>con’t</a:t>
            </a:r>
            <a:r>
              <a:rPr lang="en-CA" i="1" dirty="0"/>
              <a:t>) </a:t>
            </a:r>
          </a:p>
        </p:txBody>
      </p:sp>
      <p:sp>
        <p:nvSpPr>
          <p:cNvPr id="3" name="Content Placeholder 2"/>
          <p:cNvSpPr>
            <a:spLocks noGrp="1"/>
          </p:cNvSpPr>
          <p:nvPr>
            <p:ph idx="1"/>
          </p:nvPr>
        </p:nvSpPr>
        <p:spPr>
          <a:xfrm>
            <a:off x="457200" y="1219200"/>
            <a:ext cx="8229600" cy="4525963"/>
          </a:xfrm>
        </p:spPr>
        <p:txBody>
          <a:bodyPr rtlCol="0">
            <a:normAutofit fontScale="92500" lnSpcReduction="20000"/>
          </a:bodyPr>
          <a:lstStyle/>
          <a:p>
            <a:pPr eaLnBrk="1" fontAlgn="auto" hangingPunct="1">
              <a:spcAft>
                <a:spcPts val="0"/>
              </a:spcAft>
              <a:buFont typeface="Arial" pitchFamily="34" charset="0"/>
              <a:buChar char="•"/>
              <a:defRPr/>
            </a:pPr>
            <a:r>
              <a:rPr lang="en-CA" dirty="0"/>
              <a:t>A Union pension is dependent on sound investment and sustainable benefit levels.</a:t>
            </a:r>
          </a:p>
          <a:p>
            <a:pPr eaLnBrk="1" fontAlgn="auto" hangingPunct="1">
              <a:spcAft>
                <a:spcPts val="0"/>
              </a:spcAft>
              <a:buFont typeface="Arial" pitchFamily="34" charset="0"/>
              <a:buChar char="•"/>
              <a:defRPr/>
            </a:pPr>
            <a:r>
              <a:rPr lang="en-CA" dirty="0"/>
              <a:t>A multi-employer pension administers for many employers, allowing small companies to offer pensions. The plan is independent of the employers and, like a Union plan, needs prudent management of funds and benefits.</a:t>
            </a:r>
          </a:p>
          <a:p>
            <a:pPr eaLnBrk="1" fontAlgn="auto" hangingPunct="1">
              <a:spcAft>
                <a:spcPts val="0"/>
              </a:spcAft>
              <a:buFont typeface="Arial" pitchFamily="34" charset="0"/>
              <a:buChar char="•"/>
              <a:defRPr/>
            </a:pPr>
            <a:r>
              <a:rPr lang="en-CA" dirty="0"/>
              <a:t>No benefits are cast in stone. A plan may increase benefits if returns on investment are good and reduce benefits if the assets of the plan are hit in a recession. </a:t>
            </a:r>
          </a:p>
          <a:p>
            <a:pPr eaLnBrk="1" fontAlgn="auto" hangingPunct="1">
              <a:spcAft>
                <a:spcPts val="0"/>
              </a:spcAft>
              <a:buFont typeface="Arial" pitchFamily="34" charset="0"/>
              <a:buChar char="•"/>
              <a:defRPr/>
            </a:pPr>
            <a:endParaRPr lang="en-CA" dirty="0"/>
          </a:p>
        </p:txBody>
      </p:sp>
      <p:pic>
        <p:nvPicPr>
          <p:cNvPr id="10244" name="Picture 2"/>
          <p:cNvPicPr>
            <a:picLocks noChangeAspect="1" noChangeArrowheads="1"/>
          </p:cNvPicPr>
          <p:nvPr/>
        </p:nvPicPr>
        <p:blipFill>
          <a:blip r:embed="rId2" cstate="print"/>
          <a:srcRect/>
          <a:stretch>
            <a:fillRect/>
          </a:stretch>
        </p:blipFill>
        <p:spPr bwMode="auto">
          <a:xfrm>
            <a:off x="1295400" y="6096000"/>
            <a:ext cx="6872288" cy="355600"/>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r>
              <a:rPr lang="en-US" dirty="0"/>
              <a:t>April 13, 2022</a:t>
            </a:r>
            <a:endParaRPr lang="en-CA" dirty="0"/>
          </a:p>
        </p:txBody>
      </p:sp>
      <p:sp>
        <p:nvSpPr>
          <p:cNvPr id="10" name="Slide Number Placeholder 9"/>
          <p:cNvSpPr>
            <a:spLocks noGrp="1"/>
          </p:cNvSpPr>
          <p:nvPr>
            <p:ph type="sldNum" sz="quarter" idx="12"/>
          </p:nvPr>
        </p:nvSpPr>
        <p:spPr/>
        <p:txBody>
          <a:bodyPr/>
          <a:lstStyle/>
          <a:p>
            <a:pPr>
              <a:defRPr/>
            </a:pPr>
            <a:fld id="{93A8F6C8-1A8C-4244-8EB0-553C2A70A496}" type="slidenum">
              <a:rPr lang="en-CA" smtClean="0"/>
              <a:pPr>
                <a:defRPr/>
              </a:pPr>
              <a:t>5</a:t>
            </a:fld>
            <a:endParaRPr lang="en-CA"/>
          </a:p>
        </p:txBody>
      </p:sp>
      <p:sp>
        <p:nvSpPr>
          <p:cNvPr id="11" name="Footer Placeholder 10"/>
          <p:cNvSpPr>
            <a:spLocks noGrp="1"/>
          </p:cNvSpPr>
          <p:nvPr>
            <p:ph type="ftr" sz="quarter" idx="11"/>
          </p:nvPr>
        </p:nvSpPr>
        <p:spPr/>
        <p:txBody>
          <a:bodyPr/>
          <a:lstStyle/>
          <a:p>
            <a:pPr>
              <a:defRPr/>
            </a:pPr>
            <a:r>
              <a:rPr lang="en-CA"/>
              <a:t>IAMAW DL250 Pension Options</a:t>
            </a:r>
          </a:p>
        </p:txBody>
      </p:sp>
      <p:pic>
        <p:nvPicPr>
          <p:cNvPr id="10248" name="Picture 4" descr="iam colour logo.gif"/>
          <p:cNvPicPr>
            <a:picLocks noChangeAspect="1"/>
          </p:cNvPicPr>
          <p:nvPr/>
        </p:nvPicPr>
        <p:blipFill>
          <a:blip r:embed="rId3"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CA" dirty="0"/>
              <a:t>Pension Plans </a:t>
            </a:r>
            <a:r>
              <a:rPr lang="en-CA" i="1" dirty="0"/>
              <a:t>(</a:t>
            </a:r>
            <a:r>
              <a:rPr lang="en-CA" i="1" dirty="0" err="1"/>
              <a:t>con’t</a:t>
            </a:r>
            <a:r>
              <a:rPr lang="en-CA" i="1" dirty="0"/>
              <a:t>) </a:t>
            </a:r>
          </a:p>
        </p:txBody>
      </p:sp>
      <p:sp>
        <p:nvSpPr>
          <p:cNvPr id="3" name="Content Placeholder 2"/>
          <p:cNvSpPr>
            <a:spLocks noGrp="1"/>
          </p:cNvSpPr>
          <p:nvPr>
            <p:ph idx="1"/>
          </p:nvPr>
        </p:nvSpPr>
        <p:spPr>
          <a:xfrm>
            <a:off x="457200" y="990600"/>
            <a:ext cx="8229600" cy="5135563"/>
          </a:xfrm>
        </p:spPr>
        <p:txBody>
          <a:bodyPr/>
          <a:lstStyle/>
          <a:p>
            <a:pPr eaLnBrk="1" fontAlgn="auto" hangingPunct="1">
              <a:spcAft>
                <a:spcPts val="0"/>
              </a:spcAft>
              <a:buFont typeface="Arial" pitchFamily="34" charset="0"/>
              <a:buChar char="•"/>
              <a:defRPr/>
            </a:pPr>
            <a:r>
              <a:rPr lang="en-CA" sz="2800" dirty="0"/>
              <a:t>All registered pension plans are supervised by the Commissioner of Pensions. If a plan assets slip below 100% of what is needed to pay out all obligations, the Commissioner of Pensions will order remedial action either by reducing benefits or increasing contributions. </a:t>
            </a:r>
          </a:p>
          <a:p>
            <a:pPr eaLnBrk="1" fontAlgn="auto" hangingPunct="1">
              <a:spcAft>
                <a:spcPts val="0"/>
              </a:spcAft>
              <a:buFont typeface="Arial" pitchFamily="34" charset="0"/>
              <a:buChar char="•"/>
              <a:defRPr/>
            </a:pPr>
            <a:r>
              <a:rPr lang="en-CA" sz="2800" dirty="0"/>
              <a:t>Likewise, if the funds of a plan grow too great, the plan will be required to reduce contributions or increase benefits. A company plan will always do the former whereas a Union plan often increases benefits.</a:t>
            </a:r>
          </a:p>
        </p:txBody>
      </p:sp>
      <p:sp>
        <p:nvSpPr>
          <p:cNvPr id="4" name="Date Placeholder 3"/>
          <p:cNvSpPr>
            <a:spLocks noGrp="1"/>
          </p:cNvSpPr>
          <p:nvPr>
            <p:ph type="dt" sz="half" idx="10"/>
          </p:nvPr>
        </p:nvSpPr>
        <p:spPr/>
        <p:txBody>
          <a:bodyPr/>
          <a:lstStyle/>
          <a:p>
            <a:pPr>
              <a:defRPr/>
            </a:pPr>
            <a:r>
              <a:rPr lang="en-US" dirty="0"/>
              <a:t>April 13, 2022</a:t>
            </a:r>
            <a:endParaRPr lang="en-CA" dirty="0"/>
          </a:p>
        </p:txBody>
      </p:sp>
      <p:sp>
        <p:nvSpPr>
          <p:cNvPr id="5" name="Footer Placeholder 4"/>
          <p:cNvSpPr>
            <a:spLocks noGrp="1"/>
          </p:cNvSpPr>
          <p:nvPr>
            <p:ph type="ftr" sz="quarter" idx="11"/>
          </p:nvPr>
        </p:nvSpPr>
        <p:spPr/>
        <p:txBody>
          <a:bodyPr/>
          <a:lstStyle/>
          <a:p>
            <a:pPr>
              <a:defRPr/>
            </a:pPr>
            <a:r>
              <a:rPr lang="en-CA"/>
              <a:t>IAMAW DL250 Pension Options</a:t>
            </a:r>
          </a:p>
        </p:txBody>
      </p:sp>
      <p:sp>
        <p:nvSpPr>
          <p:cNvPr id="6" name="Slide Number Placeholder 5"/>
          <p:cNvSpPr>
            <a:spLocks noGrp="1"/>
          </p:cNvSpPr>
          <p:nvPr>
            <p:ph type="sldNum" sz="quarter" idx="12"/>
          </p:nvPr>
        </p:nvSpPr>
        <p:spPr/>
        <p:txBody>
          <a:bodyPr/>
          <a:lstStyle/>
          <a:p>
            <a:pPr>
              <a:defRPr/>
            </a:pPr>
            <a:fld id="{E5629AB8-34D9-4B35-B702-E496480845DF}" type="slidenum">
              <a:rPr lang="en-CA" smtClean="0"/>
              <a:pPr>
                <a:defRPr/>
              </a:pPr>
              <a:t>6</a:t>
            </a:fld>
            <a:endParaRPr lang="en-CA"/>
          </a:p>
        </p:txBody>
      </p:sp>
      <p:pic>
        <p:nvPicPr>
          <p:cNvPr id="7" name="Picture 4" descr="iam colour logo.gif"/>
          <p:cNvPicPr>
            <a:picLocks noChangeAspect="1"/>
          </p:cNvPicPr>
          <p:nvPr/>
        </p:nvPicPr>
        <p:blipFill>
          <a:blip r:embed="rId2" cstate="print"/>
          <a:srcRect/>
          <a:stretch>
            <a:fillRect/>
          </a:stretch>
        </p:blipFill>
        <p:spPr bwMode="auto">
          <a:xfrm>
            <a:off x="609600" y="5791200"/>
            <a:ext cx="557213" cy="56197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1295400" y="5867400"/>
            <a:ext cx="6872288" cy="58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8229600" cy="914400"/>
          </a:xfrm>
        </p:spPr>
        <p:txBody>
          <a:bodyPr/>
          <a:lstStyle/>
          <a:p>
            <a:pPr eaLnBrk="1" hangingPunct="1"/>
            <a:r>
              <a:rPr lang="en-CA" dirty="0"/>
              <a:t>RRSPs</a:t>
            </a:r>
          </a:p>
        </p:txBody>
      </p:sp>
      <p:sp>
        <p:nvSpPr>
          <p:cNvPr id="11267" name="Content Placeholder 2"/>
          <p:cNvSpPr>
            <a:spLocks noGrp="1"/>
          </p:cNvSpPr>
          <p:nvPr>
            <p:ph idx="1"/>
          </p:nvPr>
        </p:nvSpPr>
        <p:spPr>
          <a:xfrm>
            <a:off x="457200" y="1143000"/>
            <a:ext cx="8229600" cy="4983163"/>
          </a:xfrm>
        </p:spPr>
        <p:txBody>
          <a:bodyPr/>
          <a:lstStyle/>
          <a:p>
            <a:pPr eaLnBrk="1" hangingPunct="1"/>
            <a:r>
              <a:rPr lang="en-CA" sz="2800" dirty="0"/>
              <a:t>RRSP savings are the most common form of personal retirement savings. </a:t>
            </a:r>
          </a:p>
          <a:p>
            <a:pPr eaLnBrk="1" hangingPunct="1"/>
            <a:r>
              <a:rPr lang="en-CA" sz="2800" dirty="0"/>
              <a:t>A maximum of </a:t>
            </a:r>
            <a:r>
              <a:rPr lang="en-CA" sz="2800"/>
              <a:t>$29,210  </a:t>
            </a:r>
            <a:r>
              <a:rPr lang="en-CA" sz="2800" dirty="0"/>
              <a:t>per year can be contributed </a:t>
            </a:r>
            <a:r>
              <a:rPr lang="en-CA" sz="2800"/>
              <a:t>in 2022.  </a:t>
            </a:r>
            <a:r>
              <a:rPr lang="en-CA" sz="2800" dirty="0"/>
              <a:t>Any unused portion of the deduction limit is carried forward to next year.</a:t>
            </a:r>
          </a:p>
          <a:p>
            <a:pPr eaLnBrk="1" hangingPunct="1"/>
            <a:r>
              <a:rPr lang="en-CA" sz="2800" dirty="0"/>
              <a:t>Money going in is not taxed but withdrawals are. Money goes in when your income is higher and taxed at a higher rate and comes out when your income and tax rate are reduced.</a:t>
            </a:r>
          </a:p>
        </p:txBody>
      </p:sp>
      <p:pic>
        <p:nvPicPr>
          <p:cNvPr id="11268" name="Picture 2"/>
          <p:cNvPicPr>
            <a:picLocks noChangeAspect="1" noChangeArrowheads="1"/>
          </p:cNvPicPr>
          <p:nvPr/>
        </p:nvPicPr>
        <p:blipFill>
          <a:blip r:embed="rId2" cstate="print"/>
          <a:srcRect/>
          <a:stretch>
            <a:fillRect/>
          </a:stretch>
        </p:blipFill>
        <p:spPr bwMode="auto">
          <a:xfrm>
            <a:off x="1295400" y="5334000"/>
            <a:ext cx="6872288" cy="1117600"/>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r>
              <a:rPr lang="en-US" dirty="0"/>
              <a:t>April 13, 2022</a:t>
            </a:r>
            <a:endParaRPr lang="en-CA" dirty="0"/>
          </a:p>
        </p:txBody>
      </p:sp>
      <p:sp>
        <p:nvSpPr>
          <p:cNvPr id="10" name="Slide Number Placeholder 9"/>
          <p:cNvSpPr>
            <a:spLocks noGrp="1"/>
          </p:cNvSpPr>
          <p:nvPr>
            <p:ph type="sldNum" sz="quarter" idx="12"/>
          </p:nvPr>
        </p:nvSpPr>
        <p:spPr/>
        <p:txBody>
          <a:bodyPr/>
          <a:lstStyle/>
          <a:p>
            <a:pPr>
              <a:defRPr/>
            </a:pPr>
            <a:fld id="{D7B449B8-DAD3-4399-B267-A52AC3B243C6}" type="slidenum">
              <a:rPr lang="en-CA" smtClean="0"/>
              <a:pPr>
                <a:defRPr/>
              </a:pPr>
              <a:t>7</a:t>
            </a:fld>
            <a:endParaRPr lang="en-CA"/>
          </a:p>
        </p:txBody>
      </p:sp>
      <p:sp>
        <p:nvSpPr>
          <p:cNvPr id="11" name="Footer Placeholder 10"/>
          <p:cNvSpPr>
            <a:spLocks noGrp="1"/>
          </p:cNvSpPr>
          <p:nvPr>
            <p:ph type="ftr" sz="quarter" idx="11"/>
          </p:nvPr>
        </p:nvSpPr>
        <p:spPr/>
        <p:txBody>
          <a:bodyPr/>
          <a:lstStyle/>
          <a:p>
            <a:pPr>
              <a:defRPr/>
            </a:pPr>
            <a:r>
              <a:rPr lang="en-CA"/>
              <a:t>IAMAW DL250 Pension Options</a:t>
            </a:r>
          </a:p>
        </p:txBody>
      </p:sp>
      <p:pic>
        <p:nvPicPr>
          <p:cNvPr id="11272" name="Picture 4" descr="iam colour logo.gif"/>
          <p:cNvPicPr>
            <a:picLocks noChangeAspect="1"/>
          </p:cNvPicPr>
          <p:nvPr/>
        </p:nvPicPr>
        <p:blipFill>
          <a:blip r:embed="rId3"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76200"/>
            <a:ext cx="8229600" cy="1143000"/>
          </a:xfrm>
        </p:spPr>
        <p:txBody>
          <a:bodyPr/>
          <a:lstStyle/>
          <a:p>
            <a:pPr eaLnBrk="1" hangingPunct="1"/>
            <a:r>
              <a:rPr lang="en-CA" dirty="0"/>
              <a:t>RRSPs </a:t>
            </a:r>
            <a:r>
              <a:rPr lang="en-CA" i="1" dirty="0"/>
              <a:t>(</a:t>
            </a:r>
            <a:r>
              <a:rPr lang="en-CA" i="1" dirty="0" err="1"/>
              <a:t>con’t</a:t>
            </a:r>
            <a:r>
              <a:rPr lang="en-CA" i="1" dirty="0"/>
              <a:t>)</a:t>
            </a:r>
          </a:p>
        </p:txBody>
      </p:sp>
      <p:sp>
        <p:nvSpPr>
          <p:cNvPr id="12291" name="Content Placeholder 2"/>
          <p:cNvSpPr>
            <a:spLocks noGrp="1"/>
          </p:cNvSpPr>
          <p:nvPr>
            <p:ph idx="1"/>
          </p:nvPr>
        </p:nvSpPr>
        <p:spPr>
          <a:xfrm>
            <a:off x="457200" y="1143000"/>
            <a:ext cx="8229600" cy="4525963"/>
          </a:xfrm>
        </p:spPr>
        <p:txBody>
          <a:bodyPr/>
          <a:lstStyle/>
          <a:p>
            <a:pPr eaLnBrk="1" hangingPunct="1"/>
            <a:r>
              <a:rPr lang="en-CA" dirty="0"/>
              <a:t>RRSPs have two major drawbacks. </a:t>
            </a:r>
          </a:p>
          <a:p>
            <a:pPr lvl="1" eaLnBrk="1" hangingPunct="1"/>
            <a:r>
              <a:rPr lang="en-CA" dirty="0"/>
              <a:t>First, the value of your savings is subject to the economy, stock market and interest rates. </a:t>
            </a:r>
          </a:p>
          <a:p>
            <a:pPr lvl="1" eaLnBrk="1" hangingPunct="1"/>
            <a:r>
              <a:rPr lang="en-CA" dirty="0"/>
              <a:t>Second, the banks take an average 2 ½% of your RRSP account. That is 2.5% which will be subtracted from any growth in your fund. </a:t>
            </a:r>
          </a:p>
          <a:p>
            <a:pPr eaLnBrk="1" hangingPunct="1"/>
            <a:r>
              <a:rPr lang="en-CA" dirty="0"/>
              <a:t>A pension typically has a cost of 0.5%,( an extra returns per year over an average RRSP of 2%.</a:t>
            </a:r>
          </a:p>
        </p:txBody>
      </p:sp>
      <p:pic>
        <p:nvPicPr>
          <p:cNvPr id="12292" name="Picture 2"/>
          <p:cNvPicPr>
            <a:picLocks noChangeAspect="1" noChangeArrowheads="1"/>
          </p:cNvPicPr>
          <p:nvPr/>
        </p:nvPicPr>
        <p:blipFill>
          <a:blip r:embed="rId2" cstate="print"/>
          <a:srcRect/>
          <a:stretch>
            <a:fillRect/>
          </a:stretch>
        </p:blipFill>
        <p:spPr bwMode="auto">
          <a:xfrm>
            <a:off x="1295400" y="5562600"/>
            <a:ext cx="6872288" cy="889000"/>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r>
              <a:rPr lang="en-US" dirty="0"/>
              <a:t>April 13, 2022</a:t>
            </a:r>
            <a:endParaRPr lang="en-CA" dirty="0"/>
          </a:p>
        </p:txBody>
      </p:sp>
      <p:sp>
        <p:nvSpPr>
          <p:cNvPr id="10" name="Slide Number Placeholder 9"/>
          <p:cNvSpPr>
            <a:spLocks noGrp="1"/>
          </p:cNvSpPr>
          <p:nvPr>
            <p:ph type="sldNum" sz="quarter" idx="12"/>
          </p:nvPr>
        </p:nvSpPr>
        <p:spPr/>
        <p:txBody>
          <a:bodyPr/>
          <a:lstStyle/>
          <a:p>
            <a:pPr>
              <a:defRPr/>
            </a:pPr>
            <a:fld id="{A57C5DE8-53CB-4B54-A95E-EC915A61461A}" type="slidenum">
              <a:rPr lang="en-CA" smtClean="0"/>
              <a:pPr>
                <a:defRPr/>
              </a:pPr>
              <a:t>8</a:t>
            </a:fld>
            <a:endParaRPr lang="en-CA"/>
          </a:p>
        </p:txBody>
      </p:sp>
      <p:sp>
        <p:nvSpPr>
          <p:cNvPr id="11" name="Footer Placeholder 10"/>
          <p:cNvSpPr>
            <a:spLocks noGrp="1"/>
          </p:cNvSpPr>
          <p:nvPr>
            <p:ph type="ftr" sz="quarter" idx="11"/>
          </p:nvPr>
        </p:nvSpPr>
        <p:spPr/>
        <p:txBody>
          <a:bodyPr/>
          <a:lstStyle/>
          <a:p>
            <a:pPr>
              <a:defRPr/>
            </a:pPr>
            <a:r>
              <a:rPr lang="en-CA"/>
              <a:t>IAMAW DL250 Pension Options</a:t>
            </a:r>
          </a:p>
        </p:txBody>
      </p:sp>
      <p:pic>
        <p:nvPicPr>
          <p:cNvPr id="12296" name="Picture 4" descr="iam colour logo.gif"/>
          <p:cNvPicPr>
            <a:picLocks noChangeAspect="1"/>
          </p:cNvPicPr>
          <p:nvPr/>
        </p:nvPicPr>
        <p:blipFill>
          <a:blip r:embed="rId3"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 calcmode="lin" valueType="num">
                                      <p:cBhvr additive="base">
                                        <p:cTn id="19"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CA" dirty="0"/>
              <a:t>RRSPs </a:t>
            </a:r>
            <a:r>
              <a:rPr lang="en-CA" i="1" dirty="0"/>
              <a:t>(</a:t>
            </a:r>
            <a:r>
              <a:rPr lang="en-CA" i="1" dirty="0" err="1"/>
              <a:t>con’t</a:t>
            </a:r>
            <a:r>
              <a:rPr lang="en-CA" i="1" dirty="0"/>
              <a:t>)</a:t>
            </a:r>
          </a:p>
        </p:txBody>
      </p:sp>
      <p:sp>
        <p:nvSpPr>
          <p:cNvPr id="3" name="Content Placeholder 2"/>
          <p:cNvSpPr>
            <a:spLocks noGrp="1"/>
          </p:cNvSpPr>
          <p:nvPr>
            <p:ph idx="1"/>
          </p:nvPr>
        </p:nvSpPr>
        <p:spPr>
          <a:xfrm>
            <a:off x="381000" y="1295401"/>
            <a:ext cx="8229600" cy="3962400"/>
          </a:xfrm>
        </p:spPr>
        <p:txBody>
          <a:bodyPr/>
          <a:lstStyle/>
          <a:p>
            <a:pPr eaLnBrk="1" hangingPunct="1">
              <a:lnSpc>
                <a:spcPct val="80000"/>
              </a:lnSpc>
            </a:pPr>
            <a:r>
              <a:rPr lang="en-CA" dirty="0"/>
              <a:t>If two people saved each $500 a month for 25 years with an average return of 7% less costs of 0.5%, their Pension account could accrue approximately $365,646 </a:t>
            </a:r>
          </a:p>
          <a:p>
            <a:pPr eaLnBrk="1" hangingPunct="1">
              <a:lnSpc>
                <a:spcPct val="80000"/>
              </a:lnSpc>
            </a:pPr>
            <a:r>
              <a:rPr lang="en-CA" dirty="0"/>
              <a:t>But the RRSP, at 7% with higher costs, would come up to $273,865, more than $90,000 less. </a:t>
            </a:r>
          </a:p>
          <a:p>
            <a:pPr eaLnBrk="1" hangingPunct="1">
              <a:lnSpc>
                <a:spcPct val="80000"/>
              </a:lnSpc>
            </a:pPr>
            <a:r>
              <a:rPr lang="en-CA" dirty="0"/>
              <a:t>As your retirement income is based on the size of your savings account, the actual total paid out over your retirement can be even greater.</a:t>
            </a:r>
          </a:p>
        </p:txBody>
      </p:sp>
      <p:pic>
        <p:nvPicPr>
          <p:cNvPr id="13316" name="Picture 2"/>
          <p:cNvPicPr>
            <a:picLocks noChangeAspect="1" noChangeArrowheads="1"/>
          </p:cNvPicPr>
          <p:nvPr/>
        </p:nvPicPr>
        <p:blipFill>
          <a:blip r:embed="rId2" cstate="print"/>
          <a:srcRect/>
          <a:stretch>
            <a:fillRect/>
          </a:stretch>
        </p:blipFill>
        <p:spPr bwMode="auto">
          <a:xfrm>
            <a:off x="1295400" y="5257800"/>
            <a:ext cx="6872288" cy="1193800"/>
          </a:xfrm>
          <a:prstGeom prst="rect">
            <a:avLst/>
          </a:prstGeom>
          <a:noFill/>
          <a:ln w="9525">
            <a:noFill/>
            <a:miter lim="800000"/>
            <a:headEnd/>
            <a:tailEnd/>
          </a:ln>
        </p:spPr>
      </p:pic>
      <p:sp>
        <p:nvSpPr>
          <p:cNvPr id="9" name="Date Placeholder 8"/>
          <p:cNvSpPr>
            <a:spLocks noGrp="1"/>
          </p:cNvSpPr>
          <p:nvPr>
            <p:ph type="dt" sz="quarter" idx="10"/>
          </p:nvPr>
        </p:nvSpPr>
        <p:spPr/>
        <p:txBody>
          <a:bodyPr/>
          <a:lstStyle/>
          <a:p>
            <a:pPr>
              <a:defRPr/>
            </a:pPr>
            <a:r>
              <a:rPr lang="en-US" dirty="0"/>
              <a:t>April 13, 2022</a:t>
            </a:r>
            <a:endParaRPr lang="en-CA" dirty="0"/>
          </a:p>
        </p:txBody>
      </p:sp>
      <p:sp>
        <p:nvSpPr>
          <p:cNvPr id="10" name="Slide Number Placeholder 9"/>
          <p:cNvSpPr>
            <a:spLocks noGrp="1"/>
          </p:cNvSpPr>
          <p:nvPr>
            <p:ph type="sldNum" sz="quarter" idx="12"/>
          </p:nvPr>
        </p:nvSpPr>
        <p:spPr/>
        <p:txBody>
          <a:bodyPr/>
          <a:lstStyle/>
          <a:p>
            <a:pPr>
              <a:defRPr/>
            </a:pPr>
            <a:fld id="{205D8966-1DEC-4EE2-B7AC-ED980236BBEA}" type="slidenum">
              <a:rPr lang="en-CA" smtClean="0"/>
              <a:pPr>
                <a:defRPr/>
              </a:pPr>
              <a:t>9</a:t>
            </a:fld>
            <a:endParaRPr lang="en-CA"/>
          </a:p>
        </p:txBody>
      </p:sp>
      <p:sp>
        <p:nvSpPr>
          <p:cNvPr id="11" name="Footer Placeholder 10"/>
          <p:cNvSpPr>
            <a:spLocks noGrp="1"/>
          </p:cNvSpPr>
          <p:nvPr>
            <p:ph type="ftr" sz="quarter" idx="11"/>
          </p:nvPr>
        </p:nvSpPr>
        <p:spPr/>
        <p:txBody>
          <a:bodyPr/>
          <a:lstStyle/>
          <a:p>
            <a:pPr>
              <a:defRPr/>
            </a:pPr>
            <a:r>
              <a:rPr lang="en-CA"/>
              <a:t>IAMAW DL250 Pension Options</a:t>
            </a:r>
          </a:p>
        </p:txBody>
      </p:sp>
      <p:pic>
        <p:nvPicPr>
          <p:cNvPr id="13320" name="Picture 4" descr="iam colour logo.gif"/>
          <p:cNvPicPr>
            <a:picLocks noChangeAspect="1"/>
          </p:cNvPicPr>
          <p:nvPr/>
        </p:nvPicPr>
        <p:blipFill>
          <a:blip r:embed="rId3" cstate="print"/>
          <a:srcRect/>
          <a:stretch>
            <a:fillRect/>
          </a:stretch>
        </p:blipFill>
        <p:spPr bwMode="auto">
          <a:xfrm>
            <a:off x="609600" y="5791200"/>
            <a:ext cx="557213"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31637</TotalTime>
  <Words>2494</Words>
  <Application>Microsoft Office PowerPoint</Application>
  <PresentationFormat>On-screen Show (4:3)</PresentationFormat>
  <Paragraphs>475</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Times New Roman</vt:lpstr>
      <vt:lpstr>Wingdings</vt:lpstr>
      <vt:lpstr>Office Theme</vt:lpstr>
      <vt:lpstr>Retirement Options For Machinists in BC. </vt:lpstr>
      <vt:lpstr>PowerPoint Presentation</vt:lpstr>
      <vt:lpstr>PowerPoint Presentation</vt:lpstr>
      <vt:lpstr> Pension Plans </vt:lpstr>
      <vt:lpstr>Pension Plans (con’t) </vt:lpstr>
      <vt:lpstr>Pension Plans (con’t) </vt:lpstr>
      <vt:lpstr>RRSPs</vt:lpstr>
      <vt:lpstr>RRSPs (con’t)</vt:lpstr>
      <vt:lpstr>RRSPs (con’t)</vt:lpstr>
      <vt:lpstr>PowerPoint Presentation</vt:lpstr>
      <vt:lpstr>TFSA</vt:lpstr>
      <vt:lpstr>RRIF</vt:lpstr>
      <vt:lpstr>PowerPoint Presentation</vt:lpstr>
      <vt:lpstr>Membership Option  Lodge 692 Machinists Pension Plan</vt:lpstr>
      <vt:lpstr> Lodge 692 Machinists Pension Plan (con’t)</vt:lpstr>
      <vt:lpstr>Machinists Pension Plan (LL692) Returns</vt:lpstr>
      <vt:lpstr>PowerPoint Presentation</vt:lpstr>
      <vt:lpstr>PowerPoint Presentation</vt:lpstr>
      <vt:lpstr>692 Pension Payment Options</vt:lpstr>
      <vt:lpstr>692 Pension Payment Options (con’t)</vt:lpstr>
      <vt:lpstr>692 Pension Payment Options (con’t)</vt:lpstr>
      <vt:lpstr>692 Pension Payment Options (con’t)</vt:lpstr>
      <vt:lpstr>692 Pension Payment Options (con’t)</vt:lpstr>
      <vt:lpstr>692 Pension Payment Options (con’t)</vt:lpstr>
      <vt:lpstr>692 Pension Payment Options (con’t)</vt:lpstr>
      <vt:lpstr>692 Pension Payment Options (con’t)</vt:lpstr>
      <vt:lpstr>692 Pension Payment Options (con’t)</vt:lpstr>
      <vt:lpstr>692 Pension Payment Options (con’t)</vt:lpstr>
      <vt:lpstr>692 Pension Plan (con’t)</vt:lpstr>
      <vt:lpstr>What Annuities Are Paying</vt:lpstr>
      <vt:lpstr>PowerPoint Presentation</vt:lpstr>
      <vt:lpstr>The Hidden Advantage of a Register Pension Plan</vt:lpstr>
      <vt:lpstr>Happy Dreams!</vt:lpstr>
      <vt:lpstr>How Target Plans Help</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Alastair</dc:creator>
  <cp:lastModifiedBy>Cordell Draayers</cp:lastModifiedBy>
  <cp:revision>212</cp:revision>
  <cp:lastPrinted>2019-11-06T04:19:32Z</cp:lastPrinted>
  <dcterms:created xsi:type="dcterms:W3CDTF">2011-03-07T22:28:13Z</dcterms:created>
  <dcterms:modified xsi:type="dcterms:W3CDTF">2024-05-06T17:05:25Z</dcterms:modified>
</cp:coreProperties>
</file>